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4"/>
  </p:notesMasterIdLst>
  <p:handoutMasterIdLst>
    <p:handoutMasterId r:id="rId25"/>
  </p:handoutMasterIdLst>
  <p:sldIdLst>
    <p:sldId id="256" r:id="rId2"/>
    <p:sldId id="285" r:id="rId3"/>
    <p:sldId id="320" r:id="rId4"/>
    <p:sldId id="321" r:id="rId5"/>
    <p:sldId id="286" r:id="rId6"/>
    <p:sldId id="323" r:id="rId7"/>
    <p:sldId id="288" r:id="rId8"/>
    <p:sldId id="293" r:id="rId9"/>
    <p:sldId id="294" r:id="rId10"/>
    <p:sldId id="296" r:id="rId11"/>
    <p:sldId id="299" r:id="rId12"/>
    <p:sldId id="319" r:id="rId13"/>
    <p:sldId id="305" r:id="rId14"/>
    <p:sldId id="306" r:id="rId15"/>
    <p:sldId id="307" r:id="rId16"/>
    <p:sldId id="310" r:id="rId17"/>
    <p:sldId id="324" r:id="rId18"/>
    <p:sldId id="325" r:id="rId19"/>
    <p:sldId id="326" r:id="rId20"/>
    <p:sldId id="313" r:id="rId21"/>
    <p:sldId id="315" r:id="rId22"/>
    <p:sldId id="317" r:id="rId23"/>
  </p:sldIdLst>
  <p:sldSz cx="9144000" cy="5143500" type="screen16x9"/>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096C3E-3024-4353-87C0-A7270F41AF63}">
  <a:tblStyle styleId="{59096C3E-3024-4353-87C0-A7270F41AF63}"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02" y="-50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0790C8EA-017A-4E44-90A7-7251E920A954}" type="datetimeFigureOut">
              <a:rPr lang="en-US" smtClean="0"/>
              <a:t>8/29/2025</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55AF857-C0C1-44DE-A6A2-D23EF8B06623}" type="slidenum">
              <a:rPr lang="en-US" smtClean="0"/>
              <a:t>‹#›</a:t>
            </a:fld>
            <a:endParaRPr lang="en-US"/>
          </a:p>
        </p:txBody>
      </p:sp>
    </p:spTree>
    <p:extLst>
      <p:ext uri="{BB962C8B-B14F-4D97-AF65-F5344CB8AC3E}">
        <p14:creationId xmlns:p14="http://schemas.microsoft.com/office/powerpoint/2010/main" val="4111243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248" y="4459526"/>
            <a:ext cx="5681980" cy="4224814"/>
          </a:xfrm>
          <a:prstGeom prst="rect">
            <a:avLst/>
          </a:prstGeom>
          <a:noFill/>
          <a:ln>
            <a:noFill/>
          </a:ln>
        </p:spPr>
        <p:txBody>
          <a:bodyPr spcFirstLastPara="1" wrap="square" lIns="94213" tIns="94213" rIns="94213" bIns="94213"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04187322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2"/>
        <p:cNvGrpSpPr/>
        <p:nvPr/>
      </p:nvGrpSpPr>
      <p:grpSpPr>
        <a:xfrm>
          <a:off x="0" y="0"/>
          <a:ext cx="0" cy="0"/>
          <a:chOff x="0" y="0"/>
          <a:chExt cx="0" cy="0"/>
        </a:xfrm>
      </p:grpSpPr>
      <p:sp>
        <p:nvSpPr>
          <p:cNvPr id="513" name="Google Shape;513;g35f391192_0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4" name="Google Shape;514;g35f391192_0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extLst>
      <p:ext uri="{BB962C8B-B14F-4D97-AF65-F5344CB8AC3E}">
        <p14:creationId xmlns:p14="http://schemas.microsoft.com/office/powerpoint/2010/main" val="3253007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15544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8"/>
        <p:cNvGrpSpPr/>
        <p:nvPr/>
      </p:nvGrpSpPr>
      <p:grpSpPr>
        <a:xfrm>
          <a:off x="0" y="0"/>
          <a:ext cx="0" cy="0"/>
          <a:chOff x="0" y="0"/>
          <a:chExt cx="0" cy="0"/>
        </a:xfrm>
      </p:grpSpPr>
      <p:sp>
        <p:nvSpPr>
          <p:cNvPr id="749" name="Google Shape;749;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0" name="Google Shape;750;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79728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225" y="0"/>
            <a:ext cx="9144224" cy="5143512"/>
            <a:chOff x="-225" y="0"/>
            <a:chExt cx="9144224" cy="5143512"/>
          </a:xfrm>
        </p:grpSpPr>
        <p:sp>
          <p:nvSpPr>
            <p:cNvPr id="11" name="Google Shape;11;p2"/>
            <p:cNvSpPr/>
            <p:nvPr/>
          </p:nvSpPr>
          <p:spPr>
            <a:xfrm>
              <a:off x="0" y="0"/>
              <a:ext cx="6100200" cy="5143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175" y="1541675"/>
              <a:ext cx="6870000" cy="2060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3;p2"/>
            <p:cNvGrpSpPr/>
            <p:nvPr/>
          </p:nvGrpSpPr>
          <p:grpSpPr>
            <a:xfrm>
              <a:off x="8477595" y="4477088"/>
              <a:ext cx="666403" cy="666424"/>
              <a:chOff x="7996345" y="980275"/>
              <a:chExt cx="666403" cy="666424"/>
            </a:xfrm>
          </p:grpSpPr>
          <p:sp>
            <p:nvSpPr>
              <p:cNvPr id="14" name="Google Shape;14;p2"/>
              <p:cNvSpPr/>
              <p:nvPr/>
            </p:nvSpPr>
            <p:spPr>
              <a:xfrm>
                <a:off x="7996345" y="980275"/>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8198672" y="980275"/>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8400998" y="980275"/>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996345" y="1182617"/>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8198672" y="1182617"/>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400998" y="1182617"/>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7996345" y="1384958"/>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198672" y="1384958"/>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400998" y="1384958"/>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7996345" y="1587299"/>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8198672" y="1587299"/>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400998" y="1587299"/>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603324" y="980275"/>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603324" y="1182617"/>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603324" y="1384958"/>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8603349" y="1587299"/>
                <a:ext cx="59400" cy="59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7042555" y="1541664"/>
              <a:ext cx="730045" cy="2060087"/>
              <a:chOff x="7022220" y="1541675"/>
              <a:chExt cx="666403" cy="1880499"/>
            </a:xfrm>
          </p:grpSpPr>
          <p:sp>
            <p:nvSpPr>
              <p:cNvPr id="31" name="Google Shape;31;p2"/>
              <p:cNvSpPr/>
              <p:nvPr/>
            </p:nvSpPr>
            <p:spPr>
              <a:xfrm>
                <a:off x="7022220" y="1541675"/>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224547" y="1541675"/>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426873" y="1541675"/>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7022220" y="1744017"/>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7224547" y="1744017"/>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7426873" y="1744017"/>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7022220" y="1946358"/>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7224547" y="1946358"/>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7426873" y="1946358"/>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7022220" y="2148699"/>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7224547" y="2148699"/>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7426873" y="2148699"/>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7629199" y="1541675"/>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7629199" y="1744017"/>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7629199" y="1946358"/>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629224" y="2148699"/>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7022220" y="2351050"/>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7224547" y="2351050"/>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7426873" y="2351050"/>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7022220" y="2553392"/>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7224547" y="2553392"/>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7426873" y="2553392"/>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7022220" y="2755733"/>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7224547" y="2755733"/>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7426873" y="2755733"/>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7022220" y="2958074"/>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7224547" y="2958074"/>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7426873" y="2958074"/>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7629199" y="2351050"/>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7629199" y="2553392"/>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7629199" y="2755733"/>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7629224" y="2958074"/>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022220" y="3160433"/>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224547" y="3160433"/>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426873" y="3160433"/>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7022220" y="3362774"/>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7224547" y="3362774"/>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7426873" y="3362774"/>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7629199" y="3160433"/>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7629224" y="3362774"/>
                <a:ext cx="59400" cy="59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 name="Google Shape;71;p2"/>
            <p:cNvGrpSpPr/>
            <p:nvPr/>
          </p:nvGrpSpPr>
          <p:grpSpPr>
            <a:xfrm>
              <a:off x="-225" y="2008293"/>
              <a:ext cx="301775" cy="1126923"/>
              <a:chOff x="-225" y="1987280"/>
              <a:chExt cx="318900" cy="1190873"/>
            </a:xfrm>
          </p:grpSpPr>
          <p:sp>
            <p:nvSpPr>
              <p:cNvPr id="72" name="Google Shape;72;p2"/>
              <p:cNvSpPr/>
              <p:nvPr/>
            </p:nvSpPr>
            <p:spPr>
              <a:xfrm>
                <a:off x="-175" y="1987280"/>
                <a:ext cx="318794" cy="116648"/>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175" y="2255817"/>
                <a:ext cx="318794" cy="116648"/>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175" y="2524353"/>
                <a:ext cx="318794" cy="116648"/>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225" y="2792878"/>
                <a:ext cx="318900" cy="11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225" y="3061453"/>
                <a:ext cx="318900" cy="11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 name="Google Shape;77;p2"/>
            <p:cNvGrpSpPr/>
            <p:nvPr/>
          </p:nvGrpSpPr>
          <p:grpSpPr>
            <a:xfrm>
              <a:off x="8842175" y="668859"/>
              <a:ext cx="301822" cy="872807"/>
              <a:chOff x="-225" y="2255817"/>
              <a:chExt cx="318950" cy="922336"/>
            </a:xfrm>
          </p:grpSpPr>
          <p:sp>
            <p:nvSpPr>
              <p:cNvPr id="78" name="Google Shape;78;p2"/>
              <p:cNvSpPr/>
              <p:nvPr/>
            </p:nvSpPr>
            <p:spPr>
              <a:xfrm>
                <a:off x="-175" y="2255817"/>
                <a:ext cx="318900" cy="116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175" y="2524353"/>
                <a:ext cx="318900" cy="116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225" y="2792878"/>
                <a:ext cx="318900" cy="116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25" y="3061453"/>
                <a:ext cx="318900" cy="116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82;p2"/>
            <p:cNvGrpSpPr/>
            <p:nvPr/>
          </p:nvGrpSpPr>
          <p:grpSpPr>
            <a:xfrm>
              <a:off x="5798375" y="4270684"/>
              <a:ext cx="301822" cy="872807"/>
              <a:chOff x="1611209" y="2255817"/>
              <a:chExt cx="318950" cy="922336"/>
            </a:xfrm>
          </p:grpSpPr>
          <p:sp>
            <p:nvSpPr>
              <p:cNvPr id="83" name="Google Shape;83;p2"/>
              <p:cNvSpPr/>
              <p:nvPr/>
            </p:nvSpPr>
            <p:spPr>
              <a:xfrm>
                <a:off x="1611259" y="2255817"/>
                <a:ext cx="318900" cy="11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1611259" y="2524353"/>
                <a:ext cx="318900" cy="11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1611209" y="2792878"/>
                <a:ext cx="318900" cy="11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1611209" y="3061453"/>
                <a:ext cx="318900" cy="11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 name="Google Shape;87;p2"/>
            <p:cNvGrpSpPr/>
            <p:nvPr/>
          </p:nvGrpSpPr>
          <p:grpSpPr>
            <a:xfrm>
              <a:off x="685795" y="0"/>
              <a:ext cx="666403" cy="666424"/>
              <a:chOff x="7996345" y="980275"/>
              <a:chExt cx="666403" cy="666424"/>
            </a:xfrm>
          </p:grpSpPr>
          <p:sp>
            <p:nvSpPr>
              <p:cNvPr id="88" name="Google Shape;88;p2"/>
              <p:cNvSpPr/>
              <p:nvPr/>
            </p:nvSpPr>
            <p:spPr>
              <a:xfrm>
                <a:off x="7996345" y="980275"/>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8198672" y="980275"/>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8400998" y="980275"/>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7996345" y="1182617"/>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8198672" y="1182617"/>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8400998" y="1182617"/>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7996345" y="1384958"/>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8198672" y="1384958"/>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8400998" y="1384958"/>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7996345" y="1587299"/>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8198672" y="1587299"/>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8400998" y="1587299"/>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8603324" y="980275"/>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8603324" y="1182617"/>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8603324" y="1384958"/>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8603349" y="1587299"/>
                <a:ext cx="59400" cy="5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4" name="Google Shape;104;p2"/>
          <p:cNvSpPr txBox="1">
            <a:spLocks noGrp="1"/>
          </p:cNvSpPr>
          <p:nvPr>
            <p:ph type="ctrTitle"/>
          </p:nvPr>
        </p:nvSpPr>
        <p:spPr>
          <a:xfrm>
            <a:off x="685800" y="1541675"/>
            <a:ext cx="5740200" cy="2060100"/>
          </a:xfrm>
          <a:prstGeom prst="rect">
            <a:avLst/>
          </a:prstGeom>
        </p:spPr>
        <p:txBody>
          <a:bodyPr spcFirstLastPara="1" wrap="square" lIns="0" tIns="0" rIns="0" bIns="0"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56"/>
        <p:cNvGrpSpPr/>
        <p:nvPr/>
      </p:nvGrpSpPr>
      <p:grpSpPr>
        <a:xfrm>
          <a:off x="0" y="0"/>
          <a:ext cx="0" cy="0"/>
          <a:chOff x="0" y="0"/>
          <a:chExt cx="0" cy="0"/>
        </a:xfrm>
      </p:grpSpPr>
      <p:grpSp>
        <p:nvGrpSpPr>
          <p:cNvPr id="257" name="Google Shape;257;p5"/>
          <p:cNvGrpSpPr/>
          <p:nvPr/>
        </p:nvGrpSpPr>
        <p:grpSpPr>
          <a:xfrm>
            <a:off x="-207" y="0"/>
            <a:ext cx="9158157" cy="5149835"/>
            <a:chOff x="-207" y="0"/>
            <a:chExt cx="9158157" cy="5149835"/>
          </a:xfrm>
        </p:grpSpPr>
        <p:sp>
          <p:nvSpPr>
            <p:cNvPr id="258" name="Google Shape;258;p5"/>
            <p:cNvSpPr/>
            <p:nvPr/>
          </p:nvSpPr>
          <p:spPr>
            <a:xfrm>
              <a:off x="8504250" y="4489800"/>
              <a:ext cx="653700" cy="653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5"/>
            <p:cNvSpPr/>
            <p:nvPr/>
          </p:nvSpPr>
          <p:spPr>
            <a:xfrm>
              <a:off x="0" y="0"/>
              <a:ext cx="653700" cy="5143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5"/>
            <p:cNvSpPr/>
            <p:nvPr/>
          </p:nvSpPr>
          <p:spPr>
            <a:xfrm>
              <a:off x="322375" y="664300"/>
              <a:ext cx="8181900" cy="653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1" name="Google Shape;261;p5"/>
            <p:cNvGrpSpPr/>
            <p:nvPr/>
          </p:nvGrpSpPr>
          <p:grpSpPr>
            <a:xfrm>
              <a:off x="-207" y="664293"/>
              <a:ext cx="155867" cy="653721"/>
              <a:chOff x="5385375" y="498300"/>
              <a:chExt cx="802200" cy="556500"/>
            </a:xfrm>
          </p:grpSpPr>
          <p:sp>
            <p:nvSpPr>
              <p:cNvPr id="262" name="Google Shape;262;p5"/>
              <p:cNvSpPr/>
              <p:nvPr/>
            </p:nvSpPr>
            <p:spPr>
              <a:xfrm>
                <a:off x="5385375" y="498300"/>
                <a:ext cx="802200" cy="99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5"/>
              <p:cNvSpPr/>
              <p:nvPr/>
            </p:nvSpPr>
            <p:spPr>
              <a:xfrm>
                <a:off x="5385375" y="726900"/>
                <a:ext cx="802200" cy="99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5"/>
              <p:cNvSpPr/>
              <p:nvPr/>
            </p:nvSpPr>
            <p:spPr>
              <a:xfrm>
                <a:off x="5385375" y="955500"/>
                <a:ext cx="802200" cy="99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5" name="Google Shape;265;p5"/>
            <p:cNvGrpSpPr/>
            <p:nvPr/>
          </p:nvGrpSpPr>
          <p:grpSpPr>
            <a:xfrm>
              <a:off x="322384" y="4483463"/>
              <a:ext cx="666347" cy="666373"/>
              <a:chOff x="7134700" y="414375"/>
              <a:chExt cx="501919" cy="501900"/>
            </a:xfrm>
          </p:grpSpPr>
          <p:sp>
            <p:nvSpPr>
              <p:cNvPr id="266" name="Google Shape;266;p5"/>
              <p:cNvSpPr/>
              <p:nvPr/>
            </p:nvSpPr>
            <p:spPr>
              <a:xfrm>
                <a:off x="7134700" y="4143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5"/>
              <p:cNvSpPr/>
              <p:nvPr/>
            </p:nvSpPr>
            <p:spPr>
              <a:xfrm>
                <a:off x="7287100" y="4143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5"/>
              <p:cNvSpPr/>
              <p:nvPr/>
            </p:nvSpPr>
            <p:spPr>
              <a:xfrm>
                <a:off x="7439500" y="4143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5"/>
              <p:cNvSpPr/>
              <p:nvPr/>
            </p:nvSpPr>
            <p:spPr>
              <a:xfrm>
                <a:off x="7134700" y="5667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5"/>
              <p:cNvSpPr/>
              <p:nvPr/>
            </p:nvSpPr>
            <p:spPr>
              <a:xfrm>
                <a:off x="7287100" y="5667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5"/>
              <p:cNvSpPr/>
              <p:nvPr/>
            </p:nvSpPr>
            <p:spPr>
              <a:xfrm>
                <a:off x="7439500" y="5667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5"/>
              <p:cNvSpPr/>
              <p:nvPr/>
            </p:nvSpPr>
            <p:spPr>
              <a:xfrm>
                <a:off x="7134700" y="7191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5"/>
              <p:cNvSpPr/>
              <p:nvPr/>
            </p:nvSpPr>
            <p:spPr>
              <a:xfrm>
                <a:off x="7287100" y="7191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5"/>
              <p:cNvSpPr/>
              <p:nvPr/>
            </p:nvSpPr>
            <p:spPr>
              <a:xfrm>
                <a:off x="7439500" y="7191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5"/>
              <p:cNvSpPr/>
              <p:nvPr/>
            </p:nvSpPr>
            <p:spPr>
              <a:xfrm>
                <a:off x="7134700" y="8715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5"/>
              <p:cNvSpPr/>
              <p:nvPr/>
            </p:nvSpPr>
            <p:spPr>
              <a:xfrm>
                <a:off x="7287100" y="8715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5"/>
              <p:cNvSpPr/>
              <p:nvPr/>
            </p:nvSpPr>
            <p:spPr>
              <a:xfrm>
                <a:off x="7439500" y="8715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5"/>
              <p:cNvSpPr/>
              <p:nvPr/>
            </p:nvSpPr>
            <p:spPr>
              <a:xfrm>
                <a:off x="7591900" y="4143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5"/>
              <p:cNvSpPr/>
              <p:nvPr/>
            </p:nvSpPr>
            <p:spPr>
              <a:xfrm>
                <a:off x="7591900" y="5667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5"/>
              <p:cNvSpPr/>
              <p:nvPr/>
            </p:nvSpPr>
            <p:spPr>
              <a:xfrm>
                <a:off x="7591900" y="7191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5"/>
              <p:cNvSpPr/>
              <p:nvPr/>
            </p:nvSpPr>
            <p:spPr>
              <a:xfrm>
                <a:off x="7591919" y="871575"/>
                <a:ext cx="44700" cy="44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2" name="Google Shape;282;p5"/>
            <p:cNvGrpSpPr/>
            <p:nvPr/>
          </p:nvGrpSpPr>
          <p:grpSpPr>
            <a:xfrm>
              <a:off x="8832384" y="670955"/>
              <a:ext cx="311815" cy="653721"/>
              <a:chOff x="5385375" y="498300"/>
              <a:chExt cx="802200" cy="556500"/>
            </a:xfrm>
          </p:grpSpPr>
          <p:sp>
            <p:nvSpPr>
              <p:cNvPr id="283" name="Google Shape;283;p5"/>
              <p:cNvSpPr/>
              <p:nvPr/>
            </p:nvSpPr>
            <p:spPr>
              <a:xfrm>
                <a:off x="5385375" y="498300"/>
                <a:ext cx="802200" cy="9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5"/>
              <p:cNvSpPr/>
              <p:nvPr/>
            </p:nvSpPr>
            <p:spPr>
              <a:xfrm>
                <a:off x="5385375" y="726900"/>
                <a:ext cx="802200" cy="9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5"/>
              <p:cNvSpPr/>
              <p:nvPr/>
            </p:nvSpPr>
            <p:spPr>
              <a:xfrm>
                <a:off x="5385375" y="955500"/>
                <a:ext cx="802200" cy="9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86" name="Google Shape;286;p5"/>
          <p:cNvSpPr txBox="1">
            <a:spLocks noGrp="1"/>
          </p:cNvSpPr>
          <p:nvPr>
            <p:ph type="title"/>
          </p:nvPr>
        </p:nvSpPr>
        <p:spPr>
          <a:xfrm>
            <a:off x="661100" y="664300"/>
            <a:ext cx="7843200" cy="653700"/>
          </a:xfrm>
          <a:prstGeom prst="rect">
            <a:avLst/>
          </a:prstGeom>
        </p:spPr>
        <p:txBody>
          <a:bodyPr spcFirstLastPara="1" wrap="square" lIns="0" tIns="0" rIns="0" bIns="0" anchor="ctr"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287" name="Google Shape;287;p5"/>
          <p:cNvSpPr txBox="1">
            <a:spLocks noGrp="1"/>
          </p:cNvSpPr>
          <p:nvPr>
            <p:ph type="body" idx="1"/>
          </p:nvPr>
        </p:nvSpPr>
        <p:spPr>
          <a:xfrm>
            <a:off x="1199775" y="1599700"/>
            <a:ext cx="6650700" cy="2886000"/>
          </a:xfrm>
          <a:prstGeom prst="rect">
            <a:avLst/>
          </a:prstGeom>
        </p:spPr>
        <p:txBody>
          <a:bodyPr spcFirstLastPara="1" wrap="square" lIns="0" tIns="0" rIns="0" bIns="0" anchor="t" anchorCtr="0">
            <a:noAutofit/>
          </a:bodyPr>
          <a:lstStyle>
            <a:lvl1pPr marL="457200" lvl="0" indent="-381000" rtl="0">
              <a:spcBef>
                <a:spcPts val="600"/>
              </a:spcBef>
              <a:spcAft>
                <a:spcPts val="0"/>
              </a:spcAft>
              <a:buSzPts val="24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81000" rtl="0">
              <a:spcBef>
                <a:spcPts val="0"/>
              </a:spcBef>
              <a:spcAft>
                <a:spcPts val="0"/>
              </a:spcAft>
              <a:buSzPts val="2400"/>
              <a:buChar char="▫"/>
              <a:defRPr/>
            </a:lvl4pPr>
            <a:lvl5pPr marL="2286000" lvl="4" indent="-381000" rtl="0">
              <a:spcBef>
                <a:spcPts val="0"/>
              </a:spcBef>
              <a:spcAft>
                <a:spcPts val="0"/>
              </a:spcAft>
              <a:buSzPts val="2400"/>
              <a:buChar char="▫"/>
              <a:defRPr/>
            </a:lvl5pPr>
            <a:lvl6pPr marL="2743200" lvl="5" indent="-381000" rtl="0">
              <a:spcBef>
                <a:spcPts val="0"/>
              </a:spcBef>
              <a:spcAft>
                <a:spcPts val="0"/>
              </a:spcAft>
              <a:buSzPts val="2400"/>
              <a:buChar char="▫"/>
              <a:defRPr/>
            </a:lvl6pPr>
            <a:lvl7pPr marL="3200400" lvl="6" indent="-381000" rtl="0">
              <a:spcBef>
                <a:spcPts val="0"/>
              </a:spcBef>
              <a:spcAft>
                <a:spcPts val="0"/>
              </a:spcAft>
              <a:buSzPts val="2400"/>
              <a:buChar char="▫"/>
              <a:defRPr/>
            </a:lvl7pPr>
            <a:lvl8pPr marL="3657600" lvl="7" indent="-381000" rtl="0">
              <a:spcBef>
                <a:spcPts val="0"/>
              </a:spcBef>
              <a:spcAft>
                <a:spcPts val="0"/>
              </a:spcAft>
              <a:buSzPts val="2400"/>
              <a:buChar char="▫"/>
              <a:defRPr/>
            </a:lvl8pPr>
            <a:lvl9pPr marL="4114800" lvl="8" indent="-381000" rtl="0">
              <a:spcBef>
                <a:spcPts val="0"/>
              </a:spcBef>
              <a:spcAft>
                <a:spcPts val="0"/>
              </a:spcAft>
              <a:buSzPts val="2400"/>
              <a:buChar char="▫"/>
              <a:defRPr/>
            </a:lvl9pPr>
          </a:lstStyle>
          <a:p>
            <a:endParaRPr/>
          </a:p>
        </p:txBody>
      </p:sp>
      <p:sp>
        <p:nvSpPr>
          <p:cNvPr id="288" name="Google Shape;288;p5"/>
          <p:cNvSpPr txBox="1">
            <a:spLocks noGrp="1"/>
          </p:cNvSpPr>
          <p:nvPr>
            <p:ph type="sldNum" idx="12"/>
          </p:nvPr>
        </p:nvSpPr>
        <p:spPr>
          <a:xfrm>
            <a:off x="8504254" y="4489800"/>
            <a:ext cx="653700" cy="6537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variant 2">
  <p:cSld name="Blank variant 2">
    <p:spTree>
      <p:nvGrpSpPr>
        <p:cNvPr id="1" name="Shape 483"/>
        <p:cNvGrpSpPr/>
        <p:nvPr/>
      </p:nvGrpSpPr>
      <p:grpSpPr>
        <a:xfrm>
          <a:off x="0" y="0"/>
          <a:ext cx="0" cy="0"/>
          <a:chOff x="0" y="0"/>
          <a:chExt cx="0" cy="0"/>
        </a:xfrm>
      </p:grpSpPr>
      <p:sp>
        <p:nvSpPr>
          <p:cNvPr id="484" name="Google Shape;484;p12"/>
          <p:cNvSpPr/>
          <p:nvPr/>
        </p:nvSpPr>
        <p:spPr>
          <a:xfrm>
            <a:off x="8490504" y="4489800"/>
            <a:ext cx="653700" cy="653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2"/>
          <p:cNvSpPr/>
          <p:nvPr/>
        </p:nvSpPr>
        <p:spPr>
          <a:xfrm>
            <a:off x="0" y="0"/>
            <a:ext cx="653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6" name="Google Shape;486;p12"/>
          <p:cNvGrpSpPr/>
          <p:nvPr/>
        </p:nvGrpSpPr>
        <p:grpSpPr>
          <a:xfrm>
            <a:off x="-207" y="664293"/>
            <a:ext cx="155867" cy="653721"/>
            <a:chOff x="5385375" y="498300"/>
            <a:chExt cx="802200" cy="556500"/>
          </a:xfrm>
        </p:grpSpPr>
        <p:sp>
          <p:nvSpPr>
            <p:cNvPr id="487" name="Google Shape;487;p12"/>
            <p:cNvSpPr/>
            <p:nvPr/>
          </p:nvSpPr>
          <p:spPr>
            <a:xfrm>
              <a:off x="5385375" y="498300"/>
              <a:ext cx="802200" cy="99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2"/>
            <p:cNvSpPr/>
            <p:nvPr/>
          </p:nvSpPr>
          <p:spPr>
            <a:xfrm>
              <a:off x="5385375" y="726900"/>
              <a:ext cx="802200" cy="99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2"/>
            <p:cNvSpPr/>
            <p:nvPr/>
          </p:nvSpPr>
          <p:spPr>
            <a:xfrm>
              <a:off x="5385375" y="955500"/>
              <a:ext cx="802200" cy="99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0" name="Google Shape;490;p12"/>
          <p:cNvGrpSpPr/>
          <p:nvPr/>
        </p:nvGrpSpPr>
        <p:grpSpPr>
          <a:xfrm>
            <a:off x="322384" y="657975"/>
            <a:ext cx="666347" cy="666373"/>
            <a:chOff x="7134700" y="414375"/>
            <a:chExt cx="501919" cy="501900"/>
          </a:xfrm>
        </p:grpSpPr>
        <p:sp>
          <p:nvSpPr>
            <p:cNvPr id="491" name="Google Shape;491;p12"/>
            <p:cNvSpPr/>
            <p:nvPr/>
          </p:nvSpPr>
          <p:spPr>
            <a:xfrm>
              <a:off x="7134700" y="4143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2"/>
            <p:cNvSpPr/>
            <p:nvPr/>
          </p:nvSpPr>
          <p:spPr>
            <a:xfrm>
              <a:off x="7287100" y="4143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2"/>
            <p:cNvSpPr/>
            <p:nvPr/>
          </p:nvSpPr>
          <p:spPr>
            <a:xfrm>
              <a:off x="7439500" y="4143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2"/>
            <p:cNvSpPr/>
            <p:nvPr/>
          </p:nvSpPr>
          <p:spPr>
            <a:xfrm>
              <a:off x="7134700" y="5667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12"/>
            <p:cNvSpPr/>
            <p:nvPr/>
          </p:nvSpPr>
          <p:spPr>
            <a:xfrm>
              <a:off x="7287100" y="5667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12"/>
            <p:cNvSpPr/>
            <p:nvPr/>
          </p:nvSpPr>
          <p:spPr>
            <a:xfrm>
              <a:off x="7439500" y="5667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12"/>
            <p:cNvSpPr/>
            <p:nvPr/>
          </p:nvSpPr>
          <p:spPr>
            <a:xfrm>
              <a:off x="7134700" y="7191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2"/>
            <p:cNvSpPr/>
            <p:nvPr/>
          </p:nvSpPr>
          <p:spPr>
            <a:xfrm>
              <a:off x="7287100" y="7191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2"/>
            <p:cNvSpPr/>
            <p:nvPr/>
          </p:nvSpPr>
          <p:spPr>
            <a:xfrm>
              <a:off x="7439500" y="7191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2"/>
            <p:cNvSpPr/>
            <p:nvPr/>
          </p:nvSpPr>
          <p:spPr>
            <a:xfrm>
              <a:off x="7134700" y="8715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2"/>
            <p:cNvSpPr/>
            <p:nvPr/>
          </p:nvSpPr>
          <p:spPr>
            <a:xfrm>
              <a:off x="7287100" y="8715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2"/>
            <p:cNvSpPr/>
            <p:nvPr/>
          </p:nvSpPr>
          <p:spPr>
            <a:xfrm>
              <a:off x="7439500" y="8715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2"/>
            <p:cNvSpPr/>
            <p:nvPr/>
          </p:nvSpPr>
          <p:spPr>
            <a:xfrm>
              <a:off x="7591900" y="4143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2"/>
            <p:cNvSpPr/>
            <p:nvPr/>
          </p:nvSpPr>
          <p:spPr>
            <a:xfrm>
              <a:off x="7591900" y="5667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2"/>
            <p:cNvSpPr/>
            <p:nvPr/>
          </p:nvSpPr>
          <p:spPr>
            <a:xfrm>
              <a:off x="7591900" y="7191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2"/>
            <p:cNvSpPr/>
            <p:nvPr/>
          </p:nvSpPr>
          <p:spPr>
            <a:xfrm>
              <a:off x="7591919" y="871575"/>
              <a:ext cx="44700" cy="44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 name="Google Shape;507;p12"/>
          <p:cNvGrpSpPr/>
          <p:nvPr/>
        </p:nvGrpSpPr>
        <p:grpSpPr>
          <a:xfrm>
            <a:off x="8832384" y="670955"/>
            <a:ext cx="311815" cy="653721"/>
            <a:chOff x="5385375" y="498300"/>
            <a:chExt cx="802200" cy="556500"/>
          </a:xfrm>
        </p:grpSpPr>
        <p:sp>
          <p:nvSpPr>
            <p:cNvPr id="508" name="Google Shape;508;p12"/>
            <p:cNvSpPr/>
            <p:nvPr/>
          </p:nvSpPr>
          <p:spPr>
            <a:xfrm>
              <a:off x="5385375" y="498300"/>
              <a:ext cx="802200" cy="9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2"/>
            <p:cNvSpPr/>
            <p:nvPr/>
          </p:nvSpPr>
          <p:spPr>
            <a:xfrm>
              <a:off x="5385375" y="726900"/>
              <a:ext cx="802200" cy="9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2"/>
            <p:cNvSpPr/>
            <p:nvPr/>
          </p:nvSpPr>
          <p:spPr>
            <a:xfrm>
              <a:off x="5385375" y="955500"/>
              <a:ext cx="802200" cy="993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1" name="Google Shape;511;p12"/>
          <p:cNvSpPr txBox="1">
            <a:spLocks noGrp="1"/>
          </p:cNvSpPr>
          <p:nvPr>
            <p:ph type="sldNum" idx="12"/>
          </p:nvPr>
        </p:nvSpPr>
        <p:spPr>
          <a:xfrm>
            <a:off x="8490504" y="4489800"/>
            <a:ext cx="653700" cy="653700"/>
          </a:xfrm>
          <a:prstGeom prst="rect">
            <a:avLst/>
          </a:prstGeom>
        </p:spPr>
        <p:txBody>
          <a:bodyPr spcFirstLastPara="1" wrap="square" lIns="0" tIns="0" rIns="0" bIns="0" anchor="ctr" anchorCtr="0">
            <a:noAutofit/>
          </a:bodyPr>
          <a:lstStyle>
            <a:lvl1pPr lvl="0" rtl="0">
              <a:buNone/>
              <a:defRPr>
                <a:solidFill>
                  <a:schemeClr val="dk1"/>
                </a:solidFill>
              </a:defRPr>
            </a:lvl1pPr>
            <a:lvl2pPr lvl="1" rtl="0">
              <a:buNone/>
              <a:defRPr>
                <a:solidFill>
                  <a:schemeClr val="dk1"/>
                </a:solidFill>
              </a:defRPr>
            </a:lvl2pPr>
            <a:lvl3pPr lvl="2" rtl="0">
              <a:buNone/>
              <a:defRPr>
                <a:solidFill>
                  <a:schemeClr val="dk1"/>
                </a:solidFill>
              </a:defRPr>
            </a:lvl3pPr>
            <a:lvl4pPr lvl="3" rtl="0">
              <a:buNone/>
              <a:defRPr>
                <a:solidFill>
                  <a:schemeClr val="dk1"/>
                </a:solidFill>
              </a:defRPr>
            </a:lvl4pPr>
            <a:lvl5pPr lvl="4" rtl="0">
              <a:buNone/>
              <a:defRPr>
                <a:solidFill>
                  <a:schemeClr val="dk1"/>
                </a:solidFill>
              </a:defRPr>
            </a:lvl5pPr>
            <a:lvl6pPr lvl="5" rtl="0">
              <a:buNone/>
              <a:defRPr>
                <a:solidFill>
                  <a:schemeClr val="dk1"/>
                </a:solidFill>
              </a:defRPr>
            </a:lvl6pPr>
            <a:lvl7pPr lvl="6" rtl="0">
              <a:buNone/>
              <a:defRPr>
                <a:solidFill>
                  <a:schemeClr val="dk1"/>
                </a:solidFill>
              </a:defRPr>
            </a:lvl7pPr>
            <a:lvl8pPr lvl="7" rtl="0">
              <a:buNone/>
              <a:defRPr>
                <a:solidFill>
                  <a:schemeClr val="dk1"/>
                </a:solidFill>
              </a:defRPr>
            </a:lvl8pPr>
            <a:lvl9pPr lvl="8" rtl="0">
              <a:buNone/>
              <a:defRPr>
                <a:solidFill>
                  <a:schemeClr val="dk1"/>
                </a:solidFill>
              </a:defRPr>
            </a:lvl9pPr>
          </a:lstStyle>
          <a:p>
            <a:pPr marL="0" lvl="0" indent="0" algn="ct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004388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61100" y="664300"/>
            <a:ext cx="7843200" cy="653700"/>
          </a:xfrm>
          <a:prstGeom prst="rect">
            <a:avLst/>
          </a:prstGeom>
          <a:noFill/>
          <a:ln>
            <a:noFill/>
          </a:ln>
        </p:spPr>
        <p:txBody>
          <a:bodyPr spcFirstLastPara="1" wrap="square" lIns="0" tIns="0" rIns="0" bIns="0" anchor="ctr" anchorCtr="0">
            <a:noAutofit/>
          </a:bodyPr>
          <a:lstStyle>
            <a:lvl1pPr lvl="0" rtl="0">
              <a:lnSpc>
                <a:spcPct val="90000"/>
              </a:lnSpc>
              <a:spcBef>
                <a:spcPts val="0"/>
              </a:spcBef>
              <a:spcAft>
                <a:spcPts val="0"/>
              </a:spcAft>
              <a:buClr>
                <a:schemeClr val="lt1"/>
              </a:buClr>
              <a:buSzPts val="2600"/>
              <a:buFont typeface="Barlow SemiBold"/>
              <a:buNone/>
              <a:defRPr sz="2600">
                <a:solidFill>
                  <a:schemeClr val="lt1"/>
                </a:solidFill>
                <a:latin typeface="Barlow SemiBold"/>
                <a:ea typeface="Barlow SemiBold"/>
                <a:cs typeface="Barlow SemiBold"/>
                <a:sym typeface="Barlow SemiBold"/>
              </a:defRPr>
            </a:lvl1pPr>
            <a:lvl2pPr lvl="1" rtl="0">
              <a:lnSpc>
                <a:spcPct val="90000"/>
              </a:lnSpc>
              <a:spcBef>
                <a:spcPts val="0"/>
              </a:spcBef>
              <a:spcAft>
                <a:spcPts val="0"/>
              </a:spcAft>
              <a:buClr>
                <a:schemeClr val="lt1"/>
              </a:buClr>
              <a:buSzPts val="2600"/>
              <a:buFont typeface="Barlow SemiBold"/>
              <a:buNone/>
              <a:defRPr sz="2600">
                <a:solidFill>
                  <a:schemeClr val="lt1"/>
                </a:solidFill>
                <a:latin typeface="Barlow SemiBold"/>
                <a:ea typeface="Barlow SemiBold"/>
                <a:cs typeface="Barlow SemiBold"/>
                <a:sym typeface="Barlow SemiBold"/>
              </a:defRPr>
            </a:lvl2pPr>
            <a:lvl3pPr lvl="2" rtl="0">
              <a:lnSpc>
                <a:spcPct val="90000"/>
              </a:lnSpc>
              <a:spcBef>
                <a:spcPts val="0"/>
              </a:spcBef>
              <a:spcAft>
                <a:spcPts val="0"/>
              </a:spcAft>
              <a:buClr>
                <a:schemeClr val="lt1"/>
              </a:buClr>
              <a:buSzPts val="2600"/>
              <a:buFont typeface="Barlow SemiBold"/>
              <a:buNone/>
              <a:defRPr sz="2600">
                <a:solidFill>
                  <a:schemeClr val="lt1"/>
                </a:solidFill>
                <a:latin typeface="Barlow SemiBold"/>
                <a:ea typeface="Barlow SemiBold"/>
                <a:cs typeface="Barlow SemiBold"/>
                <a:sym typeface="Barlow SemiBold"/>
              </a:defRPr>
            </a:lvl3pPr>
            <a:lvl4pPr lvl="3" rtl="0">
              <a:lnSpc>
                <a:spcPct val="90000"/>
              </a:lnSpc>
              <a:spcBef>
                <a:spcPts val="0"/>
              </a:spcBef>
              <a:spcAft>
                <a:spcPts val="0"/>
              </a:spcAft>
              <a:buClr>
                <a:schemeClr val="lt1"/>
              </a:buClr>
              <a:buSzPts val="2600"/>
              <a:buFont typeface="Barlow SemiBold"/>
              <a:buNone/>
              <a:defRPr sz="2600">
                <a:solidFill>
                  <a:schemeClr val="lt1"/>
                </a:solidFill>
                <a:latin typeface="Barlow SemiBold"/>
                <a:ea typeface="Barlow SemiBold"/>
                <a:cs typeface="Barlow SemiBold"/>
                <a:sym typeface="Barlow SemiBold"/>
              </a:defRPr>
            </a:lvl4pPr>
            <a:lvl5pPr lvl="4" rtl="0">
              <a:lnSpc>
                <a:spcPct val="90000"/>
              </a:lnSpc>
              <a:spcBef>
                <a:spcPts val="0"/>
              </a:spcBef>
              <a:spcAft>
                <a:spcPts val="0"/>
              </a:spcAft>
              <a:buClr>
                <a:schemeClr val="lt1"/>
              </a:buClr>
              <a:buSzPts val="2600"/>
              <a:buFont typeface="Barlow SemiBold"/>
              <a:buNone/>
              <a:defRPr sz="2600">
                <a:solidFill>
                  <a:schemeClr val="lt1"/>
                </a:solidFill>
                <a:latin typeface="Barlow SemiBold"/>
                <a:ea typeface="Barlow SemiBold"/>
                <a:cs typeface="Barlow SemiBold"/>
                <a:sym typeface="Barlow SemiBold"/>
              </a:defRPr>
            </a:lvl5pPr>
            <a:lvl6pPr lvl="5" rtl="0">
              <a:lnSpc>
                <a:spcPct val="90000"/>
              </a:lnSpc>
              <a:spcBef>
                <a:spcPts val="0"/>
              </a:spcBef>
              <a:spcAft>
                <a:spcPts val="0"/>
              </a:spcAft>
              <a:buClr>
                <a:schemeClr val="lt1"/>
              </a:buClr>
              <a:buSzPts val="2600"/>
              <a:buFont typeface="Barlow SemiBold"/>
              <a:buNone/>
              <a:defRPr sz="2600">
                <a:solidFill>
                  <a:schemeClr val="lt1"/>
                </a:solidFill>
                <a:latin typeface="Barlow SemiBold"/>
                <a:ea typeface="Barlow SemiBold"/>
                <a:cs typeface="Barlow SemiBold"/>
                <a:sym typeface="Barlow SemiBold"/>
              </a:defRPr>
            </a:lvl6pPr>
            <a:lvl7pPr lvl="6" rtl="0">
              <a:lnSpc>
                <a:spcPct val="90000"/>
              </a:lnSpc>
              <a:spcBef>
                <a:spcPts val="0"/>
              </a:spcBef>
              <a:spcAft>
                <a:spcPts val="0"/>
              </a:spcAft>
              <a:buClr>
                <a:schemeClr val="lt1"/>
              </a:buClr>
              <a:buSzPts val="2600"/>
              <a:buFont typeface="Barlow SemiBold"/>
              <a:buNone/>
              <a:defRPr sz="2600">
                <a:solidFill>
                  <a:schemeClr val="lt1"/>
                </a:solidFill>
                <a:latin typeface="Barlow SemiBold"/>
                <a:ea typeface="Barlow SemiBold"/>
                <a:cs typeface="Barlow SemiBold"/>
                <a:sym typeface="Barlow SemiBold"/>
              </a:defRPr>
            </a:lvl7pPr>
            <a:lvl8pPr lvl="7" rtl="0">
              <a:lnSpc>
                <a:spcPct val="90000"/>
              </a:lnSpc>
              <a:spcBef>
                <a:spcPts val="0"/>
              </a:spcBef>
              <a:spcAft>
                <a:spcPts val="0"/>
              </a:spcAft>
              <a:buClr>
                <a:schemeClr val="lt1"/>
              </a:buClr>
              <a:buSzPts val="2600"/>
              <a:buFont typeface="Barlow SemiBold"/>
              <a:buNone/>
              <a:defRPr sz="2600">
                <a:solidFill>
                  <a:schemeClr val="lt1"/>
                </a:solidFill>
                <a:latin typeface="Barlow SemiBold"/>
                <a:ea typeface="Barlow SemiBold"/>
                <a:cs typeface="Barlow SemiBold"/>
                <a:sym typeface="Barlow SemiBold"/>
              </a:defRPr>
            </a:lvl8pPr>
            <a:lvl9pPr lvl="8" rtl="0">
              <a:lnSpc>
                <a:spcPct val="90000"/>
              </a:lnSpc>
              <a:spcBef>
                <a:spcPts val="0"/>
              </a:spcBef>
              <a:spcAft>
                <a:spcPts val="0"/>
              </a:spcAft>
              <a:buClr>
                <a:schemeClr val="lt1"/>
              </a:buClr>
              <a:buSzPts val="2600"/>
              <a:buFont typeface="Barlow SemiBold"/>
              <a:buNone/>
              <a:defRPr sz="2600">
                <a:solidFill>
                  <a:schemeClr val="lt1"/>
                </a:solidFill>
                <a:latin typeface="Barlow SemiBold"/>
                <a:ea typeface="Barlow SemiBold"/>
                <a:cs typeface="Barlow SemiBold"/>
                <a:sym typeface="Barlow SemiBold"/>
              </a:defRPr>
            </a:lvl9pPr>
          </a:lstStyle>
          <a:p>
            <a:endParaRPr/>
          </a:p>
        </p:txBody>
      </p:sp>
      <p:sp>
        <p:nvSpPr>
          <p:cNvPr id="7" name="Google Shape;7;p1"/>
          <p:cNvSpPr txBox="1">
            <a:spLocks noGrp="1"/>
          </p:cNvSpPr>
          <p:nvPr>
            <p:ph type="body" idx="1"/>
          </p:nvPr>
        </p:nvSpPr>
        <p:spPr>
          <a:xfrm>
            <a:off x="1314800" y="1599700"/>
            <a:ext cx="7189500" cy="2886000"/>
          </a:xfrm>
          <a:prstGeom prst="rect">
            <a:avLst/>
          </a:prstGeom>
          <a:noFill/>
          <a:ln>
            <a:noFill/>
          </a:ln>
        </p:spPr>
        <p:txBody>
          <a:bodyPr spcFirstLastPara="1" wrap="square" lIns="0" tIns="0" rIns="0" bIns="0" anchor="t" anchorCtr="0">
            <a:noAutofit/>
          </a:bodyPr>
          <a:lstStyle>
            <a:lvl1pPr marL="457200" lvl="0" indent="-381000" rtl="0">
              <a:lnSpc>
                <a:spcPct val="115000"/>
              </a:lnSpc>
              <a:spcBef>
                <a:spcPts val="600"/>
              </a:spcBef>
              <a:spcAft>
                <a:spcPts val="0"/>
              </a:spcAft>
              <a:buClr>
                <a:schemeClr val="accent1"/>
              </a:buClr>
              <a:buSzPts val="2400"/>
              <a:buFont typeface="Barlow Light"/>
              <a:buChar char="▪"/>
              <a:defRPr sz="2400">
                <a:solidFill>
                  <a:schemeClr val="dk1"/>
                </a:solidFill>
                <a:latin typeface="Barlow Light"/>
                <a:ea typeface="Barlow Light"/>
                <a:cs typeface="Barlow Light"/>
                <a:sym typeface="Barlow Light"/>
              </a:defRPr>
            </a:lvl1pPr>
            <a:lvl2pPr marL="914400" lvl="1" indent="-381000" rtl="0">
              <a:lnSpc>
                <a:spcPct val="115000"/>
              </a:lnSpc>
              <a:spcBef>
                <a:spcPts val="0"/>
              </a:spcBef>
              <a:spcAft>
                <a:spcPts val="0"/>
              </a:spcAft>
              <a:buClr>
                <a:schemeClr val="accent1"/>
              </a:buClr>
              <a:buSzPts val="2400"/>
              <a:buFont typeface="Barlow Light"/>
              <a:buChar char="▫"/>
              <a:defRPr sz="2400">
                <a:solidFill>
                  <a:schemeClr val="dk1"/>
                </a:solidFill>
                <a:latin typeface="Barlow Light"/>
                <a:ea typeface="Barlow Light"/>
                <a:cs typeface="Barlow Light"/>
                <a:sym typeface="Barlow Light"/>
              </a:defRPr>
            </a:lvl2pPr>
            <a:lvl3pPr marL="1371600" lvl="2" indent="-381000" rtl="0">
              <a:lnSpc>
                <a:spcPct val="115000"/>
              </a:lnSpc>
              <a:spcBef>
                <a:spcPts val="0"/>
              </a:spcBef>
              <a:spcAft>
                <a:spcPts val="0"/>
              </a:spcAft>
              <a:buClr>
                <a:schemeClr val="dk2"/>
              </a:buClr>
              <a:buSzPts val="2400"/>
              <a:buFont typeface="Barlow Light"/>
              <a:buChar char="▫"/>
              <a:defRPr sz="2400">
                <a:solidFill>
                  <a:schemeClr val="dk1"/>
                </a:solidFill>
                <a:latin typeface="Barlow Light"/>
                <a:ea typeface="Barlow Light"/>
                <a:cs typeface="Barlow Light"/>
                <a:sym typeface="Barlow Light"/>
              </a:defRPr>
            </a:lvl3pPr>
            <a:lvl4pPr marL="1828800" lvl="3" indent="-381000" rtl="0">
              <a:lnSpc>
                <a:spcPct val="115000"/>
              </a:lnSpc>
              <a:spcBef>
                <a:spcPts val="0"/>
              </a:spcBef>
              <a:spcAft>
                <a:spcPts val="0"/>
              </a:spcAft>
              <a:buClr>
                <a:schemeClr val="dk2"/>
              </a:buClr>
              <a:buSzPts val="2400"/>
              <a:buFont typeface="Barlow Light"/>
              <a:buChar char="▫"/>
              <a:defRPr sz="2400">
                <a:solidFill>
                  <a:schemeClr val="dk1"/>
                </a:solidFill>
                <a:latin typeface="Barlow Light"/>
                <a:ea typeface="Barlow Light"/>
                <a:cs typeface="Barlow Light"/>
                <a:sym typeface="Barlow Light"/>
              </a:defRPr>
            </a:lvl4pPr>
            <a:lvl5pPr marL="2286000" lvl="4" indent="-381000" rtl="0">
              <a:lnSpc>
                <a:spcPct val="115000"/>
              </a:lnSpc>
              <a:spcBef>
                <a:spcPts val="0"/>
              </a:spcBef>
              <a:spcAft>
                <a:spcPts val="0"/>
              </a:spcAft>
              <a:buClr>
                <a:schemeClr val="dk2"/>
              </a:buClr>
              <a:buSzPts val="2400"/>
              <a:buFont typeface="Barlow Light"/>
              <a:buChar char="▫"/>
              <a:defRPr sz="2400">
                <a:solidFill>
                  <a:schemeClr val="dk1"/>
                </a:solidFill>
                <a:latin typeface="Barlow Light"/>
                <a:ea typeface="Barlow Light"/>
                <a:cs typeface="Barlow Light"/>
                <a:sym typeface="Barlow Light"/>
              </a:defRPr>
            </a:lvl5pPr>
            <a:lvl6pPr marL="2743200" lvl="5" indent="-381000" rtl="0">
              <a:lnSpc>
                <a:spcPct val="115000"/>
              </a:lnSpc>
              <a:spcBef>
                <a:spcPts val="0"/>
              </a:spcBef>
              <a:spcAft>
                <a:spcPts val="0"/>
              </a:spcAft>
              <a:buClr>
                <a:schemeClr val="dk2"/>
              </a:buClr>
              <a:buSzPts val="2400"/>
              <a:buFont typeface="Barlow Light"/>
              <a:buChar char="▫"/>
              <a:defRPr sz="2400">
                <a:solidFill>
                  <a:schemeClr val="dk1"/>
                </a:solidFill>
                <a:latin typeface="Barlow Light"/>
                <a:ea typeface="Barlow Light"/>
                <a:cs typeface="Barlow Light"/>
                <a:sym typeface="Barlow Light"/>
              </a:defRPr>
            </a:lvl6pPr>
            <a:lvl7pPr marL="3200400" lvl="6" indent="-381000" rtl="0">
              <a:lnSpc>
                <a:spcPct val="115000"/>
              </a:lnSpc>
              <a:spcBef>
                <a:spcPts val="0"/>
              </a:spcBef>
              <a:spcAft>
                <a:spcPts val="0"/>
              </a:spcAft>
              <a:buClr>
                <a:schemeClr val="dk2"/>
              </a:buClr>
              <a:buSzPts val="2400"/>
              <a:buFont typeface="Barlow Light"/>
              <a:buChar char="▫"/>
              <a:defRPr sz="2400">
                <a:solidFill>
                  <a:schemeClr val="dk1"/>
                </a:solidFill>
                <a:latin typeface="Barlow Light"/>
                <a:ea typeface="Barlow Light"/>
                <a:cs typeface="Barlow Light"/>
                <a:sym typeface="Barlow Light"/>
              </a:defRPr>
            </a:lvl7pPr>
            <a:lvl8pPr marL="3657600" lvl="7" indent="-381000" rtl="0">
              <a:lnSpc>
                <a:spcPct val="115000"/>
              </a:lnSpc>
              <a:spcBef>
                <a:spcPts val="0"/>
              </a:spcBef>
              <a:spcAft>
                <a:spcPts val="0"/>
              </a:spcAft>
              <a:buClr>
                <a:schemeClr val="dk2"/>
              </a:buClr>
              <a:buSzPts val="2400"/>
              <a:buFont typeface="Barlow Light"/>
              <a:buChar char="▫"/>
              <a:defRPr sz="2400">
                <a:solidFill>
                  <a:schemeClr val="dk1"/>
                </a:solidFill>
                <a:latin typeface="Barlow Light"/>
                <a:ea typeface="Barlow Light"/>
                <a:cs typeface="Barlow Light"/>
                <a:sym typeface="Barlow Light"/>
              </a:defRPr>
            </a:lvl8pPr>
            <a:lvl9pPr marL="4114800" lvl="8" indent="-381000" rtl="0">
              <a:lnSpc>
                <a:spcPct val="115000"/>
              </a:lnSpc>
              <a:spcBef>
                <a:spcPts val="0"/>
              </a:spcBef>
              <a:spcAft>
                <a:spcPts val="0"/>
              </a:spcAft>
              <a:buClr>
                <a:schemeClr val="dk2"/>
              </a:buClr>
              <a:buSzPts val="2400"/>
              <a:buFont typeface="Barlow Light"/>
              <a:buChar char="▫"/>
              <a:defRPr sz="2400">
                <a:solidFill>
                  <a:schemeClr val="dk1"/>
                </a:solidFill>
                <a:latin typeface="Barlow Light"/>
                <a:ea typeface="Barlow Light"/>
                <a:cs typeface="Barlow Light"/>
                <a:sym typeface="Barlow Light"/>
              </a:defRPr>
            </a:lvl9pPr>
          </a:lstStyle>
          <a:p>
            <a:endParaRPr/>
          </a:p>
        </p:txBody>
      </p:sp>
      <p:sp>
        <p:nvSpPr>
          <p:cNvPr id="8" name="Google Shape;8;p1"/>
          <p:cNvSpPr txBox="1">
            <a:spLocks noGrp="1"/>
          </p:cNvSpPr>
          <p:nvPr>
            <p:ph type="sldNum" idx="12"/>
          </p:nvPr>
        </p:nvSpPr>
        <p:spPr>
          <a:xfrm>
            <a:off x="8504254" y="4489800"/>
            <a:ext cx="653700" cy="653700"/>
          </a:xfrm>
          <a:prstGeom prst="rect">
            <a:avLst/>
          </a:prstGeom>
          <a:noFill/>
          <a:ln>
            <a:noFill/>
          </a:ln>
        </p:spPr>
        <p:txBody>
          <a:bodyPr spcFirstLastPara="1" wrap="square" lIns="0" tIns="0" rIns="0" bIns="0" anchor="ctr" anchorCtr="0">
            <a:noAutofit/>
          </a:bodyPr>
          <a:lstStyle>
            <a:lvl1pPr lvl="0" algn="ctr" rtl="0">
              <a:buNone/>
              <a:defRPr sz="1300">
                <a:solidFill>
                  <a:schemeClr val="accent1"/>
                </a:solidFill>
                <a:latin typeface="Barlow Light"/>
                <a:ea typeface="Barlow Light"/>
                <a:cs typeface="Barlow Light"/>
                <a:sym typeface="Barlow Light"/>
              </a:defRPr>
            </a:lvl1pPr>
            <a:lvl2pPr lvl="1" algn="ctr" rtl="0">
              <a:buNone/>
              <a:defRPr sz="1300">
                <a:solidFill>
                  <a:schemeClr val="accent1"/>
                </a:solidFill>
                <a:latin typeface="Barlow Light"/>
                <a:ea typeface="Barlow Light"/>
                <a:cs typeface="Barlow Light"/>
                <a:sym typeface="Barlow Light"/>
              </a:defRPr>
            </a:lvl2pPr>
            <a:lvl3pPr lvl="2" algn="ctr" rtl="0">
              <a:buNone/>
              <a:defRPr sz="1300">
                <a:solidFill>
                  <a:schemeClr val="accent1"/>
                </a:solidFill>
                <a:latin typeface="Barlow Light"/>
                <a:ea typeface="Barlow Light"/>
                <a:cs typeface="Barlow Light"/>
                <a:sym typeface="Barlow Light"/>
              </a:defRPr>
            </a:lvl3pPr>
            <a:lvl4pPr lvl="3" algn="ctr" rtl="0">
              <a:buNone/>
              <a:defRPr sz="1300">
                <a:solidFill>
                  <a:schemeClr val="accent1"/>
                </a:solidFill>
                <a:latin typeface="Barlow Light"/>
                <a:ea typeface="Barlow Light"/>
                <a:cs typeface="Barlow Light"/>
                <a:sym typeface="Barlow Light"/>
              </a:defRPr>
            </a:lvl4pPr>
            <a:lvl5pPr lvl="4" algn="ctr" rtl="0">
              <a:buNone/>
              <a:defRPr sz="1300">
                <a:solidFill>
                  <a:schemeClr val="accent1"/>
                </a:solidFill>
                <a:latin typeface="Barlow Light"/>
                <a:ea typeface="Barlow Light"/>
                <a:cs typeface="Barlow Light"/>
                <a:sym typeface="Barlow Light"/>
              </a:defRPr>
            </a:lvl5pPr>
            <a:lvl6pPr lvl="5" algn="ctr" rtl="0">
              <a:buNone/>
              <a:defRPr sz="1300">
                <a:solidFill>
                  <a:schemeClr val="accent1"/>
                </a:solidFill>
                <a:latin typeface="Barlow Light"/>
                <a:ea typeface="Barlow Light"/>
                <a:cs typeface="Barlow Light"/>
                <a:sym typeface="Barlow Light"/>
              </a:defRPr>
            </a:lvl6pPr>
            <a:lvl7pPr lvl="6" algn="ctr" rtl="0">
              <a:buNone/>
              <a:defRPr sz="1300">
                <a:solidFill>
                  <a:schemeClr val="accent1"/>
                </a:solidFill>
                <a:latin typeface="Barlow Light"/>
                <a:ea typeface="Barlow Light"/>
                <a:cs typeface="Barlow Light"/>
                <a:sym typeface="Barlow Light"/>
              </a:defRPr>
            </a:lvl7pPr>
            <a:lvl8pPr lvl="7" algn="ctr" rtl="0">
              <a:buNone/>
              <a:defRPr sz="1300">
                <a:solidFill>
                  <a:schemeClr val="accent1"/>
                </a:solidFill>
                <a:latin typeface="Barlow Light"/>
                <a:ea typeface="Barlow Light"/>
                <a:cs typeface="Barlow Light"/>
                <a:sym typeface="Barlow Light"/>
              </a:defRPr>
            </a:lvl8pPr>
            <a:lvl9pPr lvl="8" algn="ctr" rtl="0">
              <a:buNone/>
              <a:defRPr sz="1300">
                <a:solidFill>
                  <a:schemeClr val="accent1"/>
                </a:solidFill>
                <a:latin typeface="Barlow Light"/>
                <a:ea typeface="Barlow Light"/>
                <a:cs typeface="Barlow Light"/>
                <a:sym typeface="Barlow Light"/>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60"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20.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15"/>
        <p:cNvGrpSpPr/>
        <p:nvPr/>
      </p:nvGrpSpPr>
      <p:grpSpPr>
        <a:xfrm>
          <a:off x="0" y="0"/>
          <a:ext cx="0" cy="0"/>
          <a:chOff x="0" y="0"/>
          <a:chExt cx="0" cy="0"/>
        </a:xfrm>
      </p:grpSpPr>
      <p:sp>
        <p:nvSpPr>
          <p:cNvPr id="516" name="Google Shape;516;p13"/>
          <p:cNvSpPr txBox="1">
            <a:spLocks noGrp="1"/>
          </p:cNvSpPr>
          <p:nvPr>
            <p:ph type="ctrTitle"/>
          </p:nvPr>
        </p:nvSpPr>
        <p:spPr>
          <a:xfrm>
            <a:off x="403200" y="1541675"/>
            <a:ext cx="6415200" cy="2060100"/>
          </a:xfrm>
          <a:prstGeom prst="rect">
            <a:avLst/>
          </a:prstGeom>
        </p:spPr>
        <p:txBody>
          <a:bodyPr spcFirstLastPara="1" wrap="square" lIns="0" tIns="0" rIns="0" bIns="0" anchor="ctr" anchorCtr="0">
            <a:noAutofit/>
          </a:bodyPr>
          <a:lstStyle/>
          <a:p>
            <a:pPr algn="ctr"/>
            <a:r>
              <a:rPr lang="en-US" sz="3200" dirty="0" smtClean="0">
                <a:solidFill>
                  <a:schemeClr val="bg1"/>
                </a:solidFill>
              </a:rPr>
              <a:t/>
            </a:r>
            <a:br>
              <a:rPr lang="en-US" sz="3200" dirty="0" smtClean="0">
                <a:solidFill>
                  <a:schemeClr val="bg1"/>
                </a:solidFill>
              </a:rPr>
            </a:br>
            <a:r>
              <a:rPr lang="en-US" sz="3200" dirty="0">
                <a:solidFill>
                  <a:schemeClr val="bg1"/>
                </a:solidFill>
              </a:rPr>
              <a:t/>
            </a:r>
            <a:br>
              <a:rPr lang="en-US" sz="3200" dirty="0">
                <a:solidFill>
                  <a:schemeClr val="bg1"/>
                </a:solidFill>
              </a:rPr>
            </a:br>
            <a:r>
              <a:rPr lang="en-US" sz="2800" dirty="0" smtClean="0"/>
              <a:t>Safety </a:t>
            </a:r>
            <a:r>
              <a:rPr lang="en-US" sz="2800" dirty="0"/>
              <a:t>Assessment of Reinforced Concrete Highway Bridges for Overloading Vehicles Using Weigh-In-Motion (WIM) </a:t>
            </a:r>
            <a:r>
              <a:rPr lang="en-US" sz="2800" dirty="0" smtClean="0"/>
              <a:t>Data</a:t>
            </a:r>
            <a:r>
              <a:rPr lang="en-US" sz="3200" dirty="0" smtClean="0">
                <a:solidFill>
                  <a:schemeClr val="bg1"/>
                </a:solidFill>
                <a:latin typeface="Calibri" panose="020F0502020204030204" pitchFamily="34" charset="0"/>
                <a:cs typeface="Calibri" panose="020F0502020204030204" pitchFamily="34" charset="0"/>
              </a:rPr>
              <a:t/>
            </a:r>
            <a:br>
              <a:rPr lang="en-US" sz="3200" dirty="0" smtClean="0">
                <a:solidFill>
                  <a:schemeClr val="bg1"/>
                </a:solidFill>
                <a:latin typeface="Calibri" panose="020F0502020204030204" pitchFamily="34" charset="0"/>
                <a:cs typeface="Calibri" panose="020F0502020204030204" pitchFamily="34" charset="0"/>
              </a:rPr>
            </a:br>
            <a:r>
              <a:rPr lang="en-US" sz="3200" dirty="0">
                <a:solidFill>
                  <a:schemeClr val="bg1"/>
                </a:solidFill>
                <a:latin typeface="Calibri" panose="020F0502020204030204" pitchFamily="34" charset="0"/>
                <a:cs typeface="Calibri" panose="020F0502020204030204" pitchFamily="34" charset="0"/>
              </a:rPr>
              <a:t/>
            </a:r>
            <a:br>
              <a:rPr lang="en-US" sz="3200" dirty="0">
                <a:solidFill>
                  <a:schemeClr val="bg1"/>
                </a:solidFill>
                <a:latin typeface="Calibri" panose="020F0502020204030204" pitchFamily="34" charset="0"/>
                <a:cs typeface="Calibri" panose="020F0502020204030204" pitchFamily="34" charset="0"/>
              </a:rPr>
            </a:br>
            <a:r>
              <a:rPr lang="en-US" sz="3200" dirty="0" smtClean="0">
                <a:solidFill>
                  <a:schemeClr val="bg1"/>
                </a:solidFill>
                <a:latin typeface="Calibri" panose="020F0502020204030204" pitchFamily="34" charset="0"/>
                <a:cs typeface="Calibri" panose="020F0502020204030204" pitchFamily="34" charset="0"/>
              </a:rPr>
              <a:t>By </a:t>
            </a:r>
            <a:r>
              <a:rPr lang="en-US" sz="3200" dirty="0" err="1" smtClean="0">
                <a:solidFill>
                  <a:schemeClr val="bg1"/>
                </a:solidFill>
                <a:latin typeface="Calibri" panose="020F0502020204030204" pitchFamily="34" charset="0"/>
                <a:cs typeface="Calibri" panose="020F0502020204030204" pitchFamily="34" charset="0"/>
              </a:rPr>
              <a:t>Binyam</a:t>
            </a:r>
            <a:r>
              <a:rPr lang="en-US" sz="3200" dirty="0" smtClean="0">
                <a:solidFill>
                  <a:schemeClr val="bg1"/>
                </a:solidFill>
                <a:latin typeface="Calibri" panose="020F0502020204030204" pitchFamily="34" charset="0"/>
                <a:cs typeface="Calibri" panose="020F0502020204030204" pitchFamily="34" charset="0"/>
              </a:rPr>
              <a:t> </a:t>
            </a:r>
            <a:r>
              <a:rPr lang="en-US" sz="3200" dirty="0" err="1">
                <a:solidFill>
                  <a:schemeClr val="bg1"/>
                </a:solidFill>
                <a:latin typeface="Calibri" panose="020F0502020204030204" pitchFamily="34" charset="0"/>
                <a:cs typeface="Calibri" panose="020F0502020204030204" pitchFamily="34" charset="0"/>
              </a:rPr>
              <a:t>W</a:t>
            </a:r>
            <a:r>
              <a:rPr lang="en-US" sz="3200" dirty="0" err="1" smtClean="0">
                <a:solidFill>
                  <a:schemeClr val="bg1"/>
                </a:solidFill>
                <a:latin typeface="Calibri" panose="020F0502020204030204" pitchFamily="34" charset="0"/>
                <a:cs typeface="Calibri" panose="020F0502020204030204" pitchFamily="34" charset="0"/>
              </a:rPr>
              <a:t>esenseged</a:t>
            </a:r>
            <a:r>
              <a:rPr lang="en-US" sz="3200" dirty="0" smtClean="0">
                <a:solidFill>
                  <a:schemeClr val="bg1"/>
                </a:solidFill>
                <a:latin typeface="Calibri" panose="020F0502020204030204" pitchFamily="34" charset="0"/>
                <a:cs typeface="Calibri" panose="020F0502020204030204" pitchFamily="34" charset="0"/>
              </a:rPr>
              <a:t> </a:t>
            </a:r>
            <a:endParaRPr sz="3200" dirty="0">
              <a:solidFill>
                <a:schemeClr val="bg1"/>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2"/>
            <a:r>
              <a:rPr lang="en-US" sz="2400" b="1" dirty="0" smtClean="0"/>
              <a:t/>
            </a:r>
            <a:br>
              <a:rPr lang="en-US" sz="2400" b="1" dirty="0" smtClean="0"/>
            </a:br>
            <a:r>
              <a:rPr lang="en-US" sz="2400" b="1" dirty="0" smtClean="0"/>
              <a:t>2. General </a:t>
            </a:r>
            <a:r>
              <a:rPr lang="en-US" sz="2400" b="1" dirty="0"/>
              <a:t>Statistical Properties of the </a:t>
            </a:r>
            <a:r>
              <a:rPr lang="en-US" sz="2400" b="1" dirty="0" smtClean="0"/>
              <a:t>WIM </a:t>
            </a:r>
            <a:r>
              <a:rPr lang="en-US" sz="2400" b="1" dirty="0"/>
              <a:t>Data</a:t>
            </a:r>
            <a:br>
              <a:rPr lang="en-US" sz="2400" b="1" dirty="0"/>
            </a:br>
            <a:endParaRPr lang="en-US" dirty="0"/>
          </a:p>
        </p:txBody>
      </p:sp>
      <p:sp>
        <p:nvSpPr>
          <p:cNvPr id="3" name="Text Placeholder 2"/>
          <p:cNvSpPr>
            <a:spLocks noGrp="1"/>
          </p:cNvSpPr>
          <p:nvPr>
            <p:ph type="body" idx="1"/>
          </p:nvPr>
        </p:nvSpPr>
        <p:spPr>
          <a:xfrm>
            <a:off x="459500" y="1513300"/>
            <a:ext cx="8374900" cy="2835500"/>
          </a:xfrm>
        </p:spPr>
        <p:txBody>
          <a:bodyPr/>
          <a:lstStyle/>
          <a:p>
            <a:pPr marL="285750" lvl="0" indent="-285750" algn="just">
              <a:lnSpc>
                <a:spcPct val="150000"/>
              </a:lnSpc>
              <a:spcBef>
                <a:spcPts val="0"/>
              </a:spcBef>
              <a:buClr>
                <a:srgbClr val="05AB8F"/>
              </a:buClr>
              <a:buSzTx/>
              <a:buFont typeface="Arial" panose="020B0604020202020204" pitchFamily="34" charset="0"/>
              <a:buChar char="•"/>
            </a:pPr>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The histogram plot of the gross vehicle masses which is shown in Figure  below, displays a twin-peaked bimodal distribution of gross vehicle mass ranging from 11 ton to 70 ton. </a:t>
            </a:r>
          </a:p>
          <a:p>
            <a:pPr marL="285750" lvl="0" indent="-285750" algn="just">
              <a:lnSpc>
                <a:spcPct val="150000"/>
              </a:lnSpc>
              <a:spcBef>
                <a:spcPts val="0"/>
              </a:spcBef>
              <a:buClr>
                <a:srgbClr val="05AB8F"/>
              </a:buClr>
              <a:buSzTx/>
              <a:buFont typeface="Arial" panose="020B0604020202020204" pitchFamily="34" charset="0"/>
              <a:buChar char="•"/>
            </a:pPr>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The first mode contains mostly the 3 axle vehicles and partially loaded vehicles which are above the three axles. The second mode involves the fully loaded 4 to 7 axle vehicles.</a:t>
            </a:r>
          </a:p>
          <a:p>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10</a:t>
            </a:fld>
            <a:endParaRPr lang="en"/>
          </a:p>
        </p:txBody>
      </p:sp>
      <p:pic>
        <p:nvPicPr>
          <p:cNvPr id="5" name="Picture 4"/>
          <p:cNvPicPr/>
          <p:nvPr/>
        </p:nvPicPr>
        <p:blipFill>
          <a:blip r:embed="rId2" cstate="email">
            <a:extLst>
              <a:ext uri="{28A0092B-C50C-407E-A947-70E740481C1C}">
                <a14:useLocalDpi xmlns:a14="http://schemas.microsoft.com/office/drawing/2010/main"/>
              </a:ext>
            </a:extLst>
          </a:blip>
          <a:stretch>
            <a:fillRect/>
          </a:stretch>
        </p:blipFill>
        <p:spPr bwMode="auto">
          <a:xfrm>
            <a:off x="1250729" y="2836861"/>
            <a:ext cx="6561271" cy="2188739"/>
          </a:xfrm>
          <a:prstGeom prst="rect">
            <a:avLst/>
          </a:prstGeom>
          <a:noFill/>
          <a:ln>
            <a:noFill/>
          </a:ln>
        </p:spPr>
      </p:pic>
    </p:spTree>
    <p:extLst>
      <p:ext uri="{BB962C8B-B14F-4D97-AF65-F5344CB8AC3E}">
        <p14:creationId xmlns:p14="http://schemas.microsoft.com/office/powerpoint/2010/main" val="26473283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lvl="1"/>
            <a:r>
              <a:rPr lang="en-US" sz="2400" b="1" dirty="0" smtClean="0"/>
              <a:t>2.1 </a:t>
            </a:r>
            <a:r>
              <a:rPr lang="en-US" b="1" dirty="0"/>
              <a:t>OVERLOADING</a:t>
            </a:r>
          </a:p>
        </p:txBody>
      </p:sp>
      <p:sp>
        <p:nvSpPr>
          <p:cNvPr id="7" name="Text Placeholder 6"/>
          <p:cNvSpPr>
            <a:spLocks noGrp="1"/>
          </p:cNvSpPr>
          <p:nvPr>
            <p:ph type="body" idx="1"/>
          </p:nvPr>
        </p:nvSpPr>
        <p:spPr>
          <a:xfrm>
            <a:off x="530174" y="1368800"/>
            <a:ext cx="8556226" cy="3346700"/>
          </a:xfrm>
        </p:spPr>
        <p:txBody>
          <a:bodyPr/>
          <a:lstStyle/>
          <a:p>
            <a:pPr marL="285750" lvl="0" indent="-285750" algn="just">
              <a:lnSpc>
                <a:spcPct val="150000"/>
              </a:lnSpc>
              <a:spcBef>
                <a:spcPts val="0"/>
              </a:spcBef>
              <a:buClr>
                <a:srgbClr val="05AB8F"/>
              </a:buClr>
              <a:buSzTx/>
              <a:buFont typeface="Arial" panose="020B0604020202020204" pitchFamily="34" charset="0"/>
              <a:buChar char="•"/>
            </a:pPr>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The extent of overloading present on the roads from the data given was analyzed to give insight to the extent in which overloading was occurring.</a:t>
            </a:r>
          </a:p>
          <a:p>
            <a:pPr marL="285750" lvl="0" indent="-285750" algn="just">
              <a:lnSpc>
                <a:spcPct val="150000"/>
              </a:lnSpc>
              <a:spcBef>
                <a:spcPts val="0"/>
              </a:spcBef>
              <a:buClr>
                <a:srgbClr val="05AB8F"/>
              </a:buClr>
              <a:buSzTx/>
              <a:buFont typeface="Arial" panose="020B0604020202020204" pitchFamily="34" charset="0"/>
              <a:buChar char="•"/>
            </a:pPr>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400" kern="1200" dirty="0" smtClean="0">
                <a:solidFill>
                  <a:schemeClr val="tx1"/>
                </a:solidFill>
                <a:latin typeface="Calibri" panose="020F0502020204030204" pitchFamily="34" charset="0"/>
                <a:ea typeface="Calibri" panose="020F0502020204030204" pitchFamily="34" charset="0"/>
                <a:cs typeface="Calibri" panose="020F0502020204030204" pitchFamily="34" charset="0"/>
              </a:rPr>
              <a:t>The </a:t>
            </a:r>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number of illegal vehicles violating national laws is shown. The table indicates that, regarding the front axle and GVW, 43.59% and 5.92% of vehicles exceed the national limit, respectively. Therefore, the regulating authority should control GVW and each axle load, particularly the front axle</a:t>
            </a:r>
          </a:p>
        </p:txBody>
      </p:sp>
      <p:sp>
        <p:nvSpPr>
          <p:cNvPr id="4" name="Slide Number Placeholder 3"/>
          <p:cNvSpPr>
            <a:spLocks noGrp="1"/>
          </p:cNvSpPr>
          <p:nvPr>
            <p:ph type="sldNum" idx="12"/>
          </p:nvPr>
        </p:nvSpPr>
        <p:spPr/>
        <p:txBody>
          <a:bodyPr/>
          <a:lstStyle/>
          <a:p>
            <a:pPr lvl="0"/>
            <a:fld id="{00000000-1234-1234-1234-123412341234}" type="slidenum">
              <a:rPr lang="en" smtClean="0"/>
              <a:pPr lvl="0"/>
              <a:t>11</a:t>
            </a:fld>
            <a:endParaRPr lang="en"/>
          </a:p>
        </p:txBody>
      </p:sp>
      <p:pic>
        <p:nvPicPr>
          <p:cNvPr id="9" name="Picture 8"/>
          <p:cNvPicPr/>
          <p:nvPr/>
        </p:nvPicPr>
        <p:blipFill>
          <a:blip r:embed="rId2" cstate="email">
            <a:extLst>
              <a:ext uri="{28A0092B-C50C-407E-A947-70E740481C1C}">
                <a14:useLocalDpi xmlns:a14="http://schemas.microsoft.com/office/drawing/2010/main"/>
              </a:ext>
            </a:extLst>
          </a:blip>
          <a:stretch>
            <a:fillRect/>
          </a:stretch>
        </p:blipFill>
        <p:spPr>
          <a:xfrm>
            <a:off x="7613244" y="101975"/>
            <a:ext cx="1130300" cy="1216025"/>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2097361660"/>
              </p:ext>
            </p:extLst>
          </p:nvPr>
        </p:nvGraphicFramePr>
        <p:xfrm>
          <a:off x="1123728" y="3185846"/>
          <a:ext cx="4572000" cy="1675257"/>
        </p:xfrm>
        <a:graphic>
          <a:graphicData uri="http://schemas.openxmlformats.org/drawingml/2006/table">
            <a:tbl>
              <a:tblPr firstRow="1" firstCol="1" bandRow="1"/>
              <a:tblGrid>
                <a:gridCol w="654008"/>
                <a:gridCol w="654008"/>
                <a:gridCol w="654008"/>
                <a:gridCol w="759981"/>
                <a:gridCol w="759981"/>
                <a:gridCol w="545007"/>
                <a:gridCol w="545007"/>
              </a:tblGrid>
              <a:tr h="330835">
                <a:tc rowSpan="2">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No. of axles</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No. of Vehicles</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Overloaded front axle (limit=8 ton)</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Overloaded or illegal vehicles (National law, Negarit)</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313690">
                <a:tc vMerge="1">
                  <a:txBody>
                    <a:bodyPr/>
                    <a:lstStyle/>
                    <a:p>
                      <a:endParaRPr lang="en-US"/>
                    </a:p>
                  </a:txBody>
                  <a:tcPr/>
                </a:tc>
                <a:tc vMerge="1">
                  <a:txBody>
                    <a:bodyPr/>
                    <a:lstStyle/>
                    <a:p>
                      <a:endParaRPr lang="en-US"/>
                    </a:p>
                  </a:txBody>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No.</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GVW, limit (ton)</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No.</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2</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34,537</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14,488</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41.95</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18</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1,831</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5.30</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3</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6,163</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3,265</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52.98</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28</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338</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5.48</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4</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3,468</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1,844</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53.17</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38</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503</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14.50</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07000"/>
                        </a:lnSpc>
                        <a:spcBef>
                          <a:spcPts val="0"/>
                        </a:spcBef>
                        <a:spcAft>
                          <a:spcPts val="0"/>
                        </a:spcAft>
                      </a:pPr>
                      <a:r>
                        <a:rPr lang="en-US" sz="1200" u="sng" kern="100">
                          <a:effectLst/>
                          <a:latin typeface="Times New Roman" panose="02020603050405020304" pitchFamily="18" charset="0"/>
                          <a:ea typeface="Georgia" panose="02040502050405020303" pitchFamily="18" charset="0"/>
                          <a:cs typeface="Georgia" panose="02040502050405020303" pitchFamily="18" charset="0"/>
                        </a:rPr>
                        <a:t>&gt;</a:t>
                      </a:r>
                      <a:r>
                        <a:rPr lang="en-US" sz="1200" kern="100">
                          <a:effectLst/>
                          <a:latin typeface="Times New Roman" panose="02020603050405020304" pitchFamily="18" charset="0"/>
                          <a:ea typeface="Georgia" panose="02040502050405020303" pitchFamily="18" charset="0"/>
                          <a:cs typeface="Georgia" panose="02040502050405020303" pitchFamily="18" charset="0"/>
                        </a:rPr>
                        <a:t> 5 </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1,029</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106</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10.30</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46+</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4</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kern="100">
                          <a:effectLst/>
                          <a:latin typeface="Times New Roman" panose="02020603050405020304" pitchFamily="18" charset="0"/>
                          <a:ea typeface="Times New Roman" panose="02020603050405020304" pitchFamily="18" charset="0"/>
                          <a:cs typeface="Georgia" panose="02040502050405020303" pitchFamily="18" charset="0"/>
                        </a:rPr>
                        <a:t>0.38</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nSpc>
                          <a:spcPct val="107000"/>
                        </a:lnSpc>
                      </a:pPr>
                      <a:endParaRPr lang="en-US" sz="1100" kern="10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kern="100">
                          <a:effectLst/>
                          <a:latin typeface="Times New Roman" panose="02020603050405020304" pitchFamily="18" charset="0"/>
                          <a:ea typeface="Times New Roman" panose="02020603050405020304" pitchFamily="18" charset="0"/>
                          <a:cs typeface="Georgia" panose="02040502050405020303" pitchFamily="18" charset="0"/>
                        </a:rPr>
                        <a:t>45,197</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kern="100">
                          <a:effectLst/>
                          <a:latin typeface="Times New Roman" panose="02020603050405020304" pitchFamily="18" charset="0"/>
                          <a:ea typeface="Times New Roman" panose="02020603050405020304" pitchFamily="18" charset="0"/>
                          <a:cs typeface="Georgia" panose="02040502050405020303" pitchFamily="18" charset="0"/>
                        </a:rPr>
                        <a:t>19,703</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kern="100">
                          <a:effectLst/>
                          <a:latin typeface="Times New Roman" panose="02020603050405020304" pitchFamily="18" charset="0"/>
                          <a:ea typeface="Times New Roman" panose="02020603050405020304" pitchFamily="18" charset="0"/>
                          <a:cs typeface="Georgia" panose="02040502050405020303" pitchFamily="18" charset="0"/>
                        </a:rPr>
                        <a:t>43.59</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en-US" sz="1100" kern="10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kern="100">
                          <a:effectLst/>
                          <a:latin typeface="Times New Roman" panose="02020603050405020304" pitchFamily="18" charset="0"/>
                          <a:ea typeface="Times New Roman" panose="02020603050405020304" pitchFamily="18" charset="0"/>
                          <a:cs typeface="Georgia" panose="02040502050405020303" pitchFamily="18" charset="0"/>
                        </a:rPr>
                        <a:t>2,676</a:t>
                      </a:r>
                      <a:endParaRPr lang="en-US" sz="1100" kern="10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kern="100" dirty="0">
                          <a:effectLst/>
                          <a:latin typeface="Times New Roman" panose="02020603050405020304" pitchFamily="18" charset="0"/>
                          <a:ea typeface="Times New Roman" panose="02020603050405020304" pitchFamily="18" charset="0"/>
                          <a:cs typeface="Georgia" panose="02040502050405020303" pitchFamily="18" charset="0"/>
                        </a:rPr>
                        <a:t>5.92</a:t>
                      </a:r>
                      <a:endParaRPr lang="en-US" sz="1100" kern="100" dirty="0">
                        <a:effectLst/>
                        <a:latin typeface="Georgia" panose="02040502050405020303" pitchFamily="18" charset="0"/>
                        <a:ea typeface="Georgia" panose="02040502050405020303" pitchFamily="18" charset="0"/>
                        <a:cs typeface="Georgia" panose="02040502050405020303"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10" name="Picture 9"/>
          <p:cNvPicPr/>
          <p:nvPr/>
        </p:nvPicPr>
        <p:blipFill>
          <a:blip r:embed="rId3" cstate="email">
            <a:extLst>
              <a:ext uri="{28A0092B-C50C-407E-A947-70E740481C1C}">
                <a14:useLocalDpi xmlns:a14="http://schemas.microsoft.com/office/drawing/2010/main"/>
              </a:ext>
            </a:extLst>
          </a:blip>
          <a:stretch>
            <a:fillRect/>
          </a:stretch>
        </p:blipFill>
        <p:spPr>
          <a:xfrm>
            <a:off x="5747386" y="2766314"/>
            <a:ext cx="2906496" cy="2377186"/>
          </a:xfrm>
          <a:prstGeom prst="rect">
            <a:avLst/>
          </a:prstGeom>
        </p:spPr>
      </p:pic>
    </p:spTree>
    <p:extLst>
      <p:ext uri="{BB962C8B-B14F-4D97-AF65-F5344CB8AC3E}">
        <p14:creationId xmlns:p14="http://schemas.microsoft.com/office/powerpoint/2010/main" val="2241930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lvl="1"/>
            <a:r>
              <a:rPr lang="en-US" sz="2000" b="1" dirty="0" smtClean="0"/>
              <a:t>Overloaded Vehicles which were observed during site visit</a:t>
            </a:r>
            <a:endParaRPr lang="en-US" sz="2000" b="1" dirty="0"/>
          </a:p>
        </p:txBody>
      </p:sp>
      <p:sp>
        <p:nvSpPr>
          <p:cNvPr id="4" name="Slide Number Placeholder 3"/>
          <p:cNvSpPr>
            <a:spLocks noGrp="1"/>
          </p:cNvSpPr>
          <p:nvPr>
            <p:ph type="sldNum" idx="12"/>
          </p:nvPr>
        </p:nvSpPr>
        <p:spPr/>
        <p:txBody>
          <a:bodyPr/>
          <a:lstStyle/>
          <a:p>
            <a:pPr lvl="0"/>
            <a:fld id="{00000000-1234-1234-1234-123412341234}" type="slidenum">
              <a:rPr lang="en" smtClean="0"/>
              <a:pPr lvl="0"/>
              <a:t>12</a:t>
            </a:fld>
            <a:endParaRPr lang="en"/>
          </a:p>
        </p:txBody>
      </p:sp>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674413" y="1612165"/>
            <a:ext cx="2733182" cy="1571020"/>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602029" y="1612165"/>
            <a:ext cx="2326234" cy="1628884"/>
          </a:xfrm>
          <a:prstGeom prst="rect">
            <a:avLst/>
          </a:prstGeom>
        </p:spPr>
      </p:pic>
      <p:pic>
        <p:nvPicPr>
          <p:cNvPr id="7" name="Picture 6"/>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33395" y="3311625"/>
            <a:ext cx="2684677" cy="1670007"/>
          </a:xfrm>
          <a:prstGeom prst="rect">
            <a:avLst/>
          </a:prstGeom>
        </p:spPr>
      </p:pic>
    </p:spTree>
    <p:extLst>
      <p:ext uri="{BB962C8B-B14F-4D97-AF65-F5344CB8AC3E}">
        <p14:creationId xmlns:p14="http://schemas.microsoft.com/office/powerpoint/2010/main" val="12289697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89100" y="657100"/>
            <a:ext cx="7843200" cy="653700"/>
          </a:xfrm>
        </p:spPr>
        <p:txBody>
          <a:bodyPr/>
          <a:lstStyle/>
          <a:p>
            <a:r>
              <a:rPr lang="en-US" sz="2400" dirty="0" smtClean="0">
                <a:solidFill>
                  <a:schemeClr val="bg1"/>
                </a:solidFill>
              </a:rPr>
              <a:t>3 Statistical </a:t>
            </a:r>
            <a:r>
              <a:rPr lang="en-US" sz="2400" dirty="0">
                <a:solidFill>
                  <a:schemeClr val="bg1"/>
                </a:solidFill>
              </a:rPr>
              <a:t>Distributions</a:t>
            </a:r>
          </a:p>
        </p:txBody>
      </p:sp>
      <p:sp>
        <p:nvSpPr>
          <p:cNvPr id="4" name="Text Placeholder 3"/>
          <p:cNvSpPr>
            <a:spLocks noGrp="1"/>
          </p:cNvSpPr>
          <p:nvPr>
            <p:ph type="body" idx="1"/>
          </p:nvPr>
        </p:nvSpPr>
        <p:spPr>
          <a:xfrm>
            <a:off x="589100" y="1448500"/>
            <a:ext cx="8418100" cy="2763500"/>
          </a:xfrm>
        </p:spPr>
        <p:txBody>
          <a:bodyPr/>
          <a:lstStyle/>
          <a:p>
            <a:pPr algn="just"/>
            <a:r>
              <a:rPr lang="en-US" sz="1400" dirty="0"/>
              <a:t>As known, live loads are random variables that depend on time. So, a theoretical distribution function could be best fitted to the observed set of events. In this study, by using theoretical distributions, it is able to predict extreme events with a given probability of exceedance. </a:t>
            </a:r>
            <a:r>
              <a:rPr lang="en-US" sz="1400" dirty="0" smtClean="0"/>
              <a:t>The </a:t>
            </a:r>
            <a:r>
              <a:rPr lang="en-US" sz="1400" dirty="0"/>
              <a:t>distributions of the load effects are observed to follow different types of distributions depending on </a:t>
            </a:r>
            <a:r>
              <a:rPr lang="en-US" sz="1400" dirty="0" smtClean="0"/>
              <a:t>the bridge lengths and load effects. </a:t>
            </a:r>
            <a:r>
              <a:rPr lang="en-US" sz="1400" dirty="0"/>
              <a:t>The main purpose of fitting statistical distribution is to define the type of the parent load effect distributions</a:t>
            </a:r>
            <a:r>
              <a:rPr lang="en-US" sz="1400" b="1" dirty="0" smtClean="0">
                <a:solidFill>
                  <a:schemeClr val="accent2"/>
                </a:solidFill>
              </a:rPr>
              <a:t>			</a:t>
            </a:r>
            <a:endParaRPr lang="en-US" sz="1400" dirty="0">
              <a:solidFill>
                <a:schemeClr val="tx1"/>
              </a:solidFill>
            </a:endParaRPr>
          </a:p>
        </p:txBody>
      </p:sp>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13</a:t>
            </a:fld>
            <a:endParaRPr lang="en"/>
          </a:p>
        </p:txBody>
      </p:sp>
      <p:graphicFrame>
        <p:nvGraphicFramePr>
          <p:cNvPr id="8" name="Table 7"/>
          <p:cNvGraphicFramePr>
            <a:graphicFrameLocks noGrp="1"/>
          </p:cNvGraphicFramePr>
          <p:nvPr>
            <p:extLst>
              <p:ext uri="{D42A27DB-BD31-4B8C-83A1-F6EECF244321}">
                <p14:modId xmlns:p14="http://schemas.microsoft.com/office/powerpoint/2010/main" val="312825222"/>
              </p:ext>
            </p:extLst>
          </p:nvPr>
        </p:nvGraphicFramePr>
        <p:xfrm>
          <a:off x="3170651" y="2809952"/>
          <a:ext cx="4364005" cy="2266800"/>
        </p:xfrm>
        <a:graphic>
          <a:graphicData uri="http://schemas.openxmlformats.org/drawingml/2006/table">
            <a:tbl>
              <a:tblPr firstRow="1" firstCol="1" bandRow="1"/>
              <a:tblGrid>
                <a:gridCol w="596958"/>
                <a:gridCol w="1128107"/>
                <a:gridCol w="1319470"/>
                <a:gridCol w="1319470"/>
              </a:tblGrid>
              <a:tr h="283350">
                <a:tc gridSpan="4">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Statistical Distributions for Moment</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566700">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Span</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Statistical Distribution</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Span</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Statistical Distribution</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r>
              <a:tr h="283350">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5m</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Normal</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30m</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Gama</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r>
              <a:tr h="283350">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10m</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Log-Normal</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35m</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err="1">
                          <a:effectLst/>
                          <a:latin typeface="Calibri" panose="020F0502020204030204" pitchFamily="34" charset="0"/>
                          <a:ea typeface="Calibri" panose="020F0502020204030204" pitchFamily="34" charset="0"/>
                          <a:cs typeface="Times New Roman" panose="02020603050405020304" pitchFamily="18" charset="0"/>
                        </a:rPr>
                        <a:t>Gumbel</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r>
              <a:tr h="283350">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15m</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Log-Normal</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40m</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err="1">
                          <a:effectLst/>
                          <a:latin typeface="Calibri" panose="020F0502020204030204" pitchFamily="34" charset="0"/>
                          <a:ea typeface="Calibri" panose="020F0502020204030204" pitchFamily="34" charset="0"/>
                          <a:cs typeface="Times New Roman" panose="02020603050405020304" pitchFamily="18" charset="0"/>
                        </a:rPr>
                        <a:t>Gumbel</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r>
              <a:tr h="283350">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20m</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Normal</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45m</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err="1">
                          <a:effectLst/>
                          <a:latin typeface="Calibri" panose="020F0502020204030204" pitchFamily="34" charset="0"/>
                          <a:ea typeface="Calibri" panose="020F0502020204030204" pitchFamily="34" charset="0"/>
                          <a:cs typeface="Times New Roman" panose="02020603050405020304" pitchFamily="18" charset="0"/>
                        </a:rPr>
                        <a:t>Gumbel</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r>
              <a:tr h="283350">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25m</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Gama</a:t>
                      </a:r>
                      <a:endParaRPr lang="en-US"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50m</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panose="020F0502020204030204"/>
                          <a:ea typeface=""/>
                          <a:cs typeface=""/>
                          <a:sym typeface="Arial"/>
                        </a:defRPr>
                      </a:lvl9pPr>
                    </a:lstStyle>
                    <a:p>
                      <a:pPr marL="0" marR="0" algn="ctr">
                        <a:lnSpc>
                          <a:spcPct val="150000"/>
                        </a:lnSpc>
                        <a:spcBef>
                          <a:spcPts val="0"/>
                        </a:spcBef>
                        <a:spcAft>
                          <a:spcPts val="0"/>
                        </a:spcAft>
                      </a:pPr>
                      <a:r>
                        <a:rPr lang="en-US" sz="1200" dirty="0" err="1">
                          <a:effectLst/>
                          <a:latin typeface="Calibri" panose="020F0502020204030204" pitchFamily="34" charset="0"/>
                          <a:ea typeface="Calibri" panose="020F0502020204030204" pitchFamily="34" charset="0"/>
                          <a:cs typeface="Times New Roman" panose="02020603050405020304" pitchFamily="18" charset="0"/>
                        </a:rPr>
                        <a:t>Gumbel</a:t>
                      </a:r>
                      <a:endParaRPr lang="en-US"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30640693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14</a:t>
            </a:fld>
            <a:endParaRPr lang="en"/>
          </a:p>
        </p:txBody>
      </p:sp>
      <p:graphicFrame>
        <p:nvGraphicFramePr>
          <p:cNvPr id="5" name="Table 4"/>
          <p:cNvGraphicFramePr>
            <a:graphicFrameLocks noGrp="1"/>
          </p:cNvGraphicFramePr>
          <p:nvPr>
            <p:extLst>
              <p:ext uri="{D42A27DB-BD31-4B8C-83A1-F6EECF244321}">
                <p14:modId xmlns:p14="http://schemas.microsoft.com/office/powerpoint/2010/main" val="3563474520"/>
              </p:ext>
            </p:extLst>
          </p:nvPr>
        </p:nvGraphicFramePr>
        <p:xfrm>
          <a:off x="1027704" y="493676"/>
          <a:ext cx="3382907" cy="2011680"/>
        </p:xfrm>
        <a:graphic>
          <a:graphicData uri="http://schemas.openxmlformats.org/drawingml/2006/table">
            <a:tbl>
              <a:tblPr firstRow="1" firstCol="1" bandRow="1"/>
              <a:tblGrid>
                <a:gridCol w="462753"/>
                <a:gridCol w="874490"/>
                <a:gridCol w="1022832"/>
                <a:gridCol w="1022832"/>
              </a:tblGrid>
              <a:tr h="229496">
                <a:tc gridSpan="4">
                  <a:txBody>
                    <a:bodyPr/>
                    <a:lstStyle/>
                    <a:p>
                      <a:pPr marL="0" marR="0" algn="ctr">
                        <a:lnSpc>
                          <a:spcPct val="150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Statistical Distributions for </a:t>
                      </a:r>
                      <a:r>
                        <a:rPr lang="en-US" sz="1100" b="1" dirty="0" smtClean="0">
                          <a:effectLst/>
                          <a:latin typeface="Calibri" panose="020F0502020204030204" pitchFamily="34" charset="0"/>
                          <a:ea typeface="Calibri" panose="020F0502020204030204" pitchFamily="34" charset="0"/>
                          <a:cs typeface="Times New Roman" panose="02020603050405020304" pitchFamily="18" charset="0"/>
                        </a:rPr>
                        <a:t>Shear</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48459">
                <a:tc>
                  <a:txBody>
                    <a:bodyPr/>
                    <a:lstStyle/>
                    <a:p>
                      <a:pPr marL="0" marR="0" algn="ctr">
                        <a:lnSpc>
                          <a:spcPct val="150000"/>
                        </a:lnSpc>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Span</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50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Statistical Distribution</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50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Span</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50000"/>
                        </a:lnSpc>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Statistical Distribution</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r>
              <a:tr h="206547">
                <a:tc>
                  <a:txBody>
                    <a:bodyPr/>
                    <a:lstStyle/>
                    <a:p>
                      <a:pPr marL="0" marR="0" algn="ctr">
                        <a:lnSpc>
                          <a:spcPct val="150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5m</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Gama</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30m</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Normal</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r>
              <a:tr h="206547">
                <a:tc>
                  <a:txBody>
                    <a:bodyPr/>
                    <a:lstStyle/>
                    <a:p>
                      <a:pPr marL="0" marR="0" algn="ctr">
                        <a:lnSpc>
                          <a:spcPct val="150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10m</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50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Log-Normal</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50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35m</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50000"/>
                        </a:lnSpc>
                        <a:spcBef>
                          <a:spcPts val="0"/>
                        </a:spcBef>
                      </a:pPr>
                      <a:r>
                        <a:rPr lang="en-US" sz="1100">
                          <a:effectLst/>
                          <a:latin typeface="Calibri" panose="020F0502020204030204" pitchFamily="34" charset="0"/>
                          <a:ea typeface="Calibri" panose="020F0502020204030204" pitchFamily="34" charset="0"/>
                          <a:cs typeface="Times New Roman" panose="02020603050405020304" pitchFamily="18" charset="0"/>
                        </a:rPr>
                        <a:t>Normal</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r>
              <a:tr h="206547">
                <a:tc>
                  <a:txBody>
                    <a:bodyPr/>
                    <a:lstStyle/>
                    <a:p>
                      <a:pPr marL="0" marR="0" algn="ctr">
                        <a:lnSpc>
                          <a:spcPct val="150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15m</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Gama</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40m</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50000"/>
                        </a:lnSpc>
                        <a:spcBef>
                          <a:spcPts val="0"/>
                        </a:spcBef>
                      </a:pPr>
                      <a:r>
                        <a:rPr lang="en-US" sz="1100" dirty="0">
                          <a:effectLst/>
                          <a:latin typeface="Calibri" panose="020F0502020204030204" pitchFamily="34" charset="0"/>
                          <a:ea typeface="Calibri" panose="020F0502020204030204" pitchFamily="34" charset="0"/>
                          <a:cs typeface="Times New Roman" panose="02020603050405020304" pitchFamily="18" charset="0"/>
                        </a:rPr>
                        <a:t>Normal</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r>
              <a:tr h="206547">
                <a:tc>
                  <a:txBody>
                    <a:bodyPr/>
                    <a:lstStyle/>
                    <a:p>
                      <a:pPr marL="0" marR="0" algn="ctr">
                        <a:lnSpc>
                          <a:spcPct val="150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20m</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50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Normal</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50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45m</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50000"/>
                        </a:lnSpc>
                        <a:spcBef>
                          <a:spcPts val="0"/>
                        </a:spcBef>
                      </a:pPr>
                      <a:r>
                        <a:rPr lang="en-US" sz="1100" dirty="0">
                          <a:effectLst/>
                          <a:latin typeface="Calibri" panose="020F0502020204030204" pitchFamily="34" charset="0"/>
                          <a:ea typeface="Calibri" panose="020F0502020204030204" pitchFamily="34" charset="0"/>
                          <a:cs typeface="Times New Roman" panose="02020603050405020304" pitchFamily="18" charset="0"/>
                        </a:rPr>
                        <a:t>Normal</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r>
              <a:tr h="206547">
                <a:tc>
                  <a:txBody>
                    <a:bodyPr/>
                    <a:lstStyle/>
                    <a:p>
                      <a:pPr marL="0" marR="0" algn="ctr">
                        <a:lnSpc>
                          <a:spcPct val="150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25m</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Normal</a:t>
                      </a:r>
                      <a:endParaRPr lang="en-US"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50m</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50000"/>
                        </a:lnSpc>
                        <a:spcBef>
                          <a:spcPts val="0"/>
                        </a:spcBef>
                      </a:pPr>
                      <a:r>
                        <a:rPr lang="en-US" sz="1100" dirty="0">
                          <a:effectLst/>
                          <a:latin typeface="Calibri" panose="020F0502020204030204" pitchFamily="34" charset="0"/>
                          <a:ea typeface="Calibri" panose="020F0502020204030204" pitchFamily="34" charset="0"/>
                          <a:cs typeface="Times New Roman" panose="02020603050405020304" pitchFamily="18" charset="0"/>
                        </a:rPr>
                        <a:t>Normal</a:t>
                      </a:r>
                      <a:endParaRPr lang="en-US"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r>
            </a:tbl>
          </a:graphicData>
        </a:graphic>
      </p:graphicFrame>
      <p:sp>
        <p:nvSpPr>
          <p:cNvPr id="6" name="Rectangle 5"/>
          <p:cNvSpPr/>
          <p:nvPr/>
        </p:nvSpPr>
        <p:spPr>
          <a:xfrm>
            <a:off x="5479083" y="3894693"/>
            <a:ext cx="2850485" cy="612155"/>
          </a:xfrm>
          <a:prstGeom prst="rect">
            <a:avLst/>
          </a:prstGeom>
        </p:spPr>
        <p:txBody>
          <a:bodyPr wrap="square">
            <a:spAutoFit/>
          </a:bodyPr>
          <a:lstStyle/>
          <a:p>
            <a:pPr algn="just">
              <a:lnSpc>
                <a:spcPct val="150000"/>
              </a:lnSpc>
            </a:pPr>
            <a:r>
              <a:rPr lang="en-US" sz="1200" dirty="0" smtClean="0">
                <a:solidFill>
                  <a:schemeClr val="bg2">
                    <a:lumMod val="25000"/>
                  </a:schemeClr>
                </a:solidFill>
                <a:latin typeface="Arial" panose="020B0604020202020204" pitchFamily="34" charset="0"/>
                <a:ea typeface="Calibri" panose="020F0502020204030204" pitchFamily="34" charset="0"/>
                <a:cs typeface="Times New Roman" panose="02020603050405020304" pitchFamily="18" charset="0"/>
              </a:rPr>
              <a:t>Q-Q </a:t>
            </a:r>
            <a:r>
              <a:rPr lang="en-US" sz="1200" dirty="0">
                <a:solidFill>
                  <a:schemeClr val="bg2">
                    <a:lumMod val="25000"/>
                  </a:schemeClr>
                </a:solidFill>
                <a:latin typeface="Arial" panose="020B0604020202020204" pitchFamily="34" charset="0"/>
                <a:ea typeface="Calibri" panose="020F0502020204030204" pitchFamily="34" charset="0"/>
                <a:cs typeface="Times New Roman" panose="02020603050405020304" pitchFamily="18" charset="0"/>
              </a:rPr>
              <a:t>plots for 35m (a) shear force and (b) bending moment</a:t>
            </a:r>
          </a:p>
        </p:txBody>
      </p:sp>
      <p:pic>
        <p:nvPicPr>
          <p:cNvPr id="9" name="Picture 8"/>
          <p:cNvPicPr/>
          <p:nvPr/>
        </p:nvPicPr>
        <p:blipFill rotWithShape="1">
          <a:blip r:embed="rId2" cstate="email">
            <a:extLst>
              <a:ext uri="{28A0092B-C50C-407E-A947-70E740481C1C}">
                <a14:useLocalDpi xmlns:a14="http://schemas.microsoft.com/office/drawing/2010/main"/>
              </a:ext>
            </a:extLst>
          </a:blip>
          <a:srcRect t="6168" r="7787"/>
          <a:stretch/>
        </p:blipFill>
        <p:spPr bwMode="auto">
          <a:xfrm>
            <a:off x="5215737" y="371729"/>
            <a:ext cx="2596311" cy="1705788"/>
          </a:xfrm>
          <a:prstGeom prst="rect">
            <a:avLst/>
          </a:prstGeom>
          <a:noFill/>
          <a:ln>
            <a:noFill/>
          </a:ln>
          <a:extLst>
            <a:ext uri="{53640926-AAD7-44D8-BBD7-CCE9431645EC}">
              <a14:shadowObscured xmlns:a14="http://schemas.microsoft.com/office/drawing/2010/main"/>
            </a:ext>
          </a:extLst>
        </p:spPr>
      </p:pic>
      <p:pic>
        <p:nvPicPr>
          <p:cNvPr id="10" name="Picture 9"/>
          <p:cNvPicPr/>
          <p:nvPr/>
        </p:nvPicPr>
        <p:blipFill rotWithShape="1">
          <a:blip r:embed="rId3" cstate="email">
            <a:extLst>
              <a:ext uri="{28A0092B-C50C-407E-A947-70E740481C1C}">
                <a14:useLocalDpi xmlns:a14="http://schemas.microsoft.com/office/drawing/2010/main"/>
              </a:ext>
            </a:extLst>
          </a:blip>
          <a:srcRect t="6168" r="8051"/>
          <a:stretch/>
        </p:blipFill>
        <p:spPr bwMode="auto">
          <a:xfrm>
            <a:off x="5373190" y="2077517"/>
            <a:ext cx="2281403" cy="1759497"/>
          </a:xfrm>
          <a:prstGeom prst="rect">
            <a:avLst/>
          </a:prstGeom>
          <a:noFill/>
          <a:ln>
            <a:noFill/>
          </a:ln>
          <a:extLst>
            <a:ext uri="{53640926-AAD7-44D8-BBD7-CCE9431645EC}">
              <a14:shadowObscured xmlns:a14="http://schemas.microsoft.com/office/drawing/2010/main"/>
            </a:ext>
          </a:extLst>
        </p:spPr>
      </p:pic>
      <p:sp>
        <p:nvSpPr>
          <p:cNvPr id="7" name="Rectangle 6"/>
          <p:cNvSpPr/>
          <p:nvPr/>
        </p:nvSpPr>
        <p:spPr>
          <a:xfrm>
            <a:off x="4891609" y="1070734"/>
            <a:ext cx="402674" cy="307777"/>
          </a:xfrm>
          <a:prstGeom prst="rect">
            <a:avLst/>
          </a:prstGeom>
        </p:spPr>
        <p:txBody>
          <a:bodyPr wrap="none">
            <a:spAutoFit/>
          </a:bodyPr>
          <a:lstStyle/>
          <a:p>
            <a:r>
              <a:rPr lang="en-US" dirty="0" smtClean="0">
                <a:solidFill>
                  <a:schemeClr val="bg2">
                    <a:lumMod val="25000"/>
                  </a:schemeClr>
                </a:solidFill>
                <a:latin typeface="Arial" panose="020B0604020202020204" pitchFamily="34" charset="0"/>
                <a:cs typeface="Times New Roman" panose="02020603050405020304" pitchFamily="18" charset="0"/>
              </a:rPr>
              <a:t>(a)</a:t>
            </a:r>
            <a:endParaRPr lang="en-US" dirty="0"/>
          </a:p>
        </p:txBody>
      </p:sp>
      <p:sp>
        <p:nvSpPr>
          <p:cNvPr id="8" name="Rectangle 7"/>
          <p:cNvSpPr/>
          <p:nvPr/>
        </p:nvSpPr>
        <p:spPr>
          <a:xfrm>
            <a:off x="4938995" y="2678327"/>
            <a:ext cx="402674" cy="307777"/>
          </a:xfrm>
          <a:prstGeom prst="rect">
            <a:avLst/>
          </a:prstGeom>
        </p:spPr>
        <p:txBody>
          <a:bodyPr wrap="none">
            <a:spAutoFit/>
          </a:bodyPr>
          <a:lstStyle/>
          <a:p>
            <a:r>
              <a:rPr lang="en-US" dirty="0" smtClean="0">
                <a:solidFill>
                  <a:schemeClr val="bg2">
                    <a:lumMod val="25000"/>
                  </a:schemeClr>
                </a:solidFill>
                <a:latin typeface="Arial" panose="020B0604020202020204" pitchFamily="34" charset="0"/>
                <a:cs typeface="Times New Roman" panose="02020603050405020304" pitchFamily="18" charset="0"/>
              </a:rPr>
              <a:t>(b)</a:t>
            </a:r>
            <a:endParaRPr lang="en-US" dirty="0"/>
          </a:p>
        </p:txBody>
      </p:sp>
    </p:spTree>
    <p:extLst>
      <p:ext uri="{BB962C8B-B14F-4D97-AF65-F5344CB8AC3E}">
        <p14:creationId xmlns:p14="http://schemas.microsoft.com/office/powerpoint/2010/main" val="35016430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smtClean="0">
                <a:solidFill>
                  <a:schemeClr val="bg1"/>
                </a:solidFill>
              </a:rPr>
              <a:t>4</a:t>
            </a:r>
            <a:r>
              <a:rPr lang="en-US" sz="2400" dirty="0">
                <a:solidFill>
                  <a:schemeClr val="bg1"/>
                </a:solidFill>
              </a:rPr>
              <a:t>.</a:t>
            </a:r>
            <a:r>
              <a:rPr lang="en-US" sz="2400" dirty="0" smtClean="0">
                <a:solidFill>
                  <a:schemeClr val="bg1"/>
                </a:solidFill>
              </a:rPr>
              <a:t> </a:t>
            </a:r>
            <a:r>
              <a:rPr lang="en-US" sz="2000" dirty="0" smtClean="0">
                <a:solidFill>
                  <a:schemeClr val="bg1"/>
                </a:solidFill>
              </a:rPr>
              <a:t>Extrapolation </a:t>
            </a:r>
            <a:r>
              <a:rPr lang="en-US" sz="2000" dirty="0">
                <a:solidFill>
                  <a:schemeClr val="bg1"/>
                </a:solidFill>
              </a:rPr>
              <a:t>using </a:t>
            </a:r>
            <a:r>
              <a:rPr lang="en-US" sz="2000" dirty="0" smtClean="0">
                <a:solidFill>
                  <a:schemeClr val="bg1"/>
                </a:solidFill>
              </a:rPr>
              <a:t>Different Extrapolation Techniques</a:t>
            </a:r>
            <a:endParaRPr lang="en-US" sz="2000" dirty="0">
              <a:solidFill>
                <a:schemeClr val="bg1"/>
              </a:solidFill>
            </a:endParaRPr>
          </a:p>
        </p:txBody>
      </p:sp>
      <mc:AlternateContent xmlns:mc="http://schemas.openxmlformats.org/markup-compatibility/2006" xmlns:a14="http://schemas.microsoft.com/office/drawing/2010/main">
        <mc:Choice Requires="a14">
          <p:sp>
            <p:nvSpPr>
              <p:cNvPr id="4" name="Text Placeholder 3"/>
              <p:cNvSpPr>
                <a:spLocks noGrp="1"/>
              </p:cNvSpPr>
              <p:nvPr>
                <p:ph type="body" idx="1"/>
              </p:nvPr>
            </p:nvSpPr>
            <p:spPr>
              <a:xfrm>
                <a:off x="760574" y="1318000"/>
                <a:ext cx="8397379" cy="2361200"/>
              </a:xfrm>
            </p:spPr>
            <p:txBody>
              <a:bodyPr/>
              <a:lstStyle/>
              <a:p>
                <a:pPr marL="0" lvl="0" indent="0">
                  <a:lnSpc>
                    <a:spcPct val="150000"/>
                  </a:lnSpc>
                  <a:spcBef>
                    <a:spcPts val="0"/>
                  </a:spcBef>
                  <a:buClrTx/>
                  <a:buSzTx/>
                  <a:buNone/>
                </a:pPr>
                <a:r>
                  <a:rPr lang="en-US" sz="1400" kern="1200" dirty="0" smtClean="0">
                    <a:solidFill>
                      <a:schemeClr val="tx1"/>
                    </a:solidFill>
                    <a:latin typeface="Calibri" panose="020F0502020204030204" pitchFamily="34" charset="0"/>
                    <a:ea typeface="Calibri" panose="020F0502020204030204" pitchFamily="34" charset="0"/>
                    <a:cs typeface="Calibri" panose="020F0502020204030204" pitchFamily="34" charset="0"/>
                  </a:rPr>
                  <a:t>Three </a:t>
                </a:r>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case scenarios were taken on the selection of the population size,</a:t>
                </a:r>
              </a:p>
              <a:p>
                <a:pPr marL="342900" lvl="0" indent="-342900">
                  <a:lnSpc>
                    <a:spcPct val="150000"/>
                  </a:lnSpc>
                  <a:spcBef>
                    <a:spcPts val="0"/>
                  </a:spcBef>
                  <a:buClrTx/>
                  <a:buSzTx/>
                  <a:buFont typeface="+mj-lt"/>
                  <a:buAutoNum type="arabicPeriod"/>
                </a:pPr>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The block size was taken in a time frame of a month</a:t>
                </a:r>
              </a:p>
              <a:p>
                <a:pPr marL="342900" lvl="0" indent="-342900">
                  <a:lnSpc>
                    <a:spcPct val="150000"/>
                  </a:lnSpc>
                  <a:spcBef>
                    <a:spcPts val="0"/>
                  </a:spcBef>
                  <a:buClrTx/>
                  <a:buSzTx/>
                  <a:buFont typeface="+mj-lt"/>
                  <a:buAutoNum type="arabicPeriod"/>
                </a:pPr>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Castillo approach which fit the top 2</a:t>
                </a:r>
                <a14:m>
                  <m:oMath xmlns:m="http://schemas.openxmlformats.org/officeDocument/2006/math">
                    <m:rad>
                      <m:radPr>
                        <m:degHide m:val="on"/>
                        <m:ctrlPr>
                          <a:rPr lang="en-US" sz="1400" i="1" kern="1200">
                            <a:solidFill>
                              <a:schemeClr val="tx1"/>
                            </a:solidFill>
                            <a:latin typeface="Cambria Math"/>
                            <a:ea typeface="Calibri" panose="020F0502020204030204" pitchFamily="34" charset="0"/>
                            <a:cs typeface="Times New Roman" panose="02020603050405020304" pitchFamily="18" charset="0"/>
                          </a:rPr>
                        </m:ctrlPr>
                      </m:radPr>
                      <m:deg/>
                      <m:e>
                        <m:r>
                          <m:rPr>
                            <m:sty m:val="p"/>
                          </m:rPr>
                          <a:rPr lang="en-US" sz="1400" b="0" i="1" kern="1200">
                            <a:solidFill>
                              <a:schemeClr val="tx1"/>
                            </a:solidFill>
                            <a:latin typeface="Cambria Math" panose="02040503050406030204" pitchFamily="18" charset="0"/>
                            <a:ea typeface="Calibri" panose="020F0502020204030204" pitchFamily="34" charset="0"/>
                            <a:cs typeface="Times New Roman" panose="02020603050405020304" pitchFamily="18" charset="0"/>
                          </a:rPr>
                          <m:t>n</m:t>
                        </m:r>
                      </m:e>
                    </m:rad>
                  </m:oMath>
                </a14:m>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 of distribution of n data. </a:t>
                </a:r>
              </a:p>
              <a:p>
                <a:pPr marL="342900" lvl="0" indent="-342900">
                  <a:lnSpc>
                    <a:spcPct val="150000"/>
                  </a:lnSpc>
                  <a:spcBef>
                    <a:spcPts val="0"/>
                  </a:spcBef>
                  <a:buClrTx/>
                  <a:buSzTx/>
                  <a:buFont typeface="+mj-lt"/>
                  <a:buAutoNum type="arabicPeriod"/>
                </a:pPr>
                <a:r>
                  <a:rPr lang="en-US"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Enright fitting of the top 30% of the data and is compared for different spans. </a:t>
                </a:r>
              </a:p>
              <a:p>
                <a:endParaRPr lang="en-US" dirty="0"/>
              </a:p>
            </p:txBody>
          </p:sp>
        </mc:Choice>
        <mc:Fallback xmlns="">
          <p:sp>
            <p:nvSpPr>
              <p:cNvPr id="4" name="Text Placeholder 3"/>
              <p:cNvSpPr>
                <a:spLocks noGrp="1" noRot="1" noChangeAspect="1" noMove="1" noResize="1" noEditPoints="1" noAdjustHandles="1" noChangeArrowheads="1" noChangeShapeType="1" noTextEdit="1"/>
              </p:cNvSpPr>
              <p:nvPr>
                <p:ph type="body" idx="1"/>
              </p:nvPr>
            </p:nvSpPr>
            <p:spPr>
              <a:xfrm>
                <a:off x="760574" y="1318000"/>
                <a:ext cx="8397379" cy="2361200"/>
              </a:xfrm>
              <a:blipFill rotWithShape="0">
                <a:blip r:embed="rId2"/>
                <a:stretch>
                  <a:fillRect l="-1380"/>
                </a:stretch>
              </a:blipFill>
            </p:spPr>
            <p:txBody>
              <a:bodyPr/>
              <a:lstStyle/>
              <a:p>
                <a:r>
                  <a:rPr lang="en-US">
                    <a:noFill/>
                  </a:rPr>
                  <a:t> </a:t>
                </a:r>
              </a:p>
            </p:txBody>
          </p:sp>
        </mc:Fallback>
      </mc:AlternateContent>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15</a:t>
            </a:fld>
            <a:endParaRPr lang="en"/>
          </a:p>
        </p:txBody>
      </p:sp>
      <p:sp>
        <p:nvSpPr>
          <p:cNvPr id="7" name="Rectangle 6"/>
          <p:cNvSpPr/>
          <p:nvPr/>
        </p:nvSpPr>
        <p:spPr>
          <a:xfrm>
            <a:off x="1488771" y="4736200"/>
            <a:ext cx="6477661" cy="307777"/>
          </a:xfrm>
          <a:prstGeom prst="rect">
            <a:avLst/>
          </a:prstGeom>
        </p:spPr>
        <p:txBody>
          <a:bodyPr wrap="square">
            <a:spAutoFit/>
          </a:bodyPr>
          <a:lstStyle/>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Plot of extrapolated Bending Moment and Shear using Normal Distribution</a:t>
            </a:r>
            <a:endParaRPr lang="en-US" dirty="0">
              <a:solidFill>
                <a:schemeClr val="tx1"/>
              </a:solidFill>
              <a:latin typeface="Calibri" panose="020F0502020204030204" pitchFamily="34" charset="0"/>
              <a:cs typeface="Calibri" panose="020F0502020204030204" pitchFamily="34" charset="0"/>
            </a:endParaRPr>
          </a:p>
        </p:txBody>
      </p:sp>
      <p:pic>
        <p:nvPicPr>
          <p:cNvPr id="9" name="Picture 8"/>
          <p:cNvPicPr/>
          <p:nvPr/>
        </p:nvPicPr>
        <p:blipFill>
          <a:blip r:embed="rId3" cstate="email">
            <a:extLst>
              <a:ext uri="{28A0092B-C50C-407E-A947-70E740481C1C}">
                <a14:useLocalDpi xmlns:a14="http://schemas.microsoft.com/office/drawing/2010/main"/>
              </a:ext>
            </a:extLst>
          </a:blip>
          <a:stretch>
            <a:fillRect/>
          </a:stretch>
        </p:blipFill>
        <p:spPr>
          <a:xfrm>
            <a:off x="4807584" y="2577200"/>
            <a:ext cx="2787650" cy="2159000"/>
          </a:xfrm>
          <a:prstGeom prst="rect">
            <a:avLst/>
          </a:prstGeom>
        </p:spPr>
      </p:pic>
      <p:pic>
        <p:nvPicPr>
          <p:cNvPr id="10" name="Picture 9"/>
          <p:cNvPicPr/>
          <p:nvPr/>
        </p:nvPicPr>
        <p:blipFill>
          <a:blip r:embed="rId4" cstate="email">
            <a:extLst>
              <a:ext uri="{28A0092B-C50C-407E-A947-70E740481C1C}">
                <a14:useLocalDpi xmlns:a14="http://schemas.microsoft.com/office/drawing/2010/main"/>
              </a:ext>
            </a:extLst>
          </a:blip>
          <a:stretch>
            <a:fillRect/>
          </a:stretch>
        </p:blipFill>
        <p:spPr>
          <a:xfrm>
            <a:off x="1788700" y="2599700"/>
            <a:ext cx="2794000" cy="2159000"/>
          </a:xfrm>
          <a:prstGeom prst="rect">
            <a:avLst/>
          </a:prstGeom>
        </p:spPr>
      </p:pic>
    </p:spTree>
    <p:extLst>
      <p:ext uri="{BB962C8B-B14F-4D97-AF65-F5344CB8AC3E}">
        <p14:creationId xmlns:p14="http://schemas.microsoft.com/office/powerpoint/2010/main" val="33255124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4.1 </a:t>
            </a:r>
            <a:r>
              <a:rPr lang="en-US" b="1" dirty="0" smtClean="0"/>
              <a:t>Key </a:t>
            </a:r>
            <a:r>
              <a:rPr lang="en-US" b="1" dirty="0"/>
              <a:t>Findings - Load Underestimation</a:t>
            </a:r>
            <a:r>
              <a:rPr lang="en-US" dirty="0"/>
              <a:t/>
            </a:r>
            <a:br>
              <a:rPr lang="en-US" dirty="0"/>
            </a:br>
            <a:endParaRPr lang="en-US" dirty="0"/>
          </a:p>
        </p:txBody>
      </p:sp>
      <p:sp>
        <p:nvSpPr>
          <p:cNvPr id="3" name="Text Placeholder 2"/>
          <p:cNvSpPr>
            <a:spLocks noGrp="1"/>
          </p:cNvSpPr>
          <p:nvPr>
            <p:ph type="body" idx="1"/>
          </p:nvPr>
        </p:nvSpPr>
        <p:spPr>
          <a:xfrm>
            <a:off x="661100" y="1318000"/>
            <a:ext cx="8418100" cy="2857100"/>
          </a:xfrm>
        </p:spPr>
        <p:txBody>
          <a:bodyPr/>
          <a:lstStyle/>
          <a:p>
            <a:pPr>
              <a:lnSpc>
                <a:spcPct val="200000"/>
              </a:lnSpc>
              <a:buSzPct val="150000"/>
            </a:pPr>
            <a:r>
              <a:rPr lang="en-US" sz="1200" dirty="0" smtClean="0">
                <a:solidFill>
                  <a:schemeClr val="tx1"/>
                </a:solidFill>
                <a:latin typeface="Calibri" panose="020F0502020204030204" pitchFamily="34" charset="0"/>
                <a:cs typeface="Calibri" panose="020F0502020204030204" pitchFamily="34" charset="0"/>
              </a:rPr>
              <a:t>WIM </a:t>
            </a:r>
            <a:r>
              <a:rPr lang="en-US" sz="1200" dirty="0">
                <a:solidFill>
                  <a:schemeClr val="tx1"/>
                </a:solidFill>
                <a:latin typeface="Calibri" panose="020F0502020204030204" pitchFamily="34" charset="0"/>
                <a:cs typeface="Calibri" panose="020F0502020204030204" pitchFamily="34" charset="0"/>
              </a:rPr>
              <a:t>data shows that actual truck loads exceed factored HL-93 design loads by 15</a:t>
            </a:r>
            <a:r>
              <a:rPr lang="en-US" sz="1200" dirty="0" smtClean="0">
                <a:solidFill>
                  <a:schemeClr val="tx1"/>
                </a:solidFill>
                <a:latin typeface="Calibri" panose="020F0502020204030204" pitchFamily="34" charset="0"/>
                <a:cs typeface="Calibri" panose="020F0502020204030204" pitchFamily="34" charset="0"/>
              </a:rPr>
              <a:t>%.</a:t>
            </a:r>
          </a:p>
          <a:p>
            <a:pPr>
              <a:lnSpc>
                <a:spcPct val="200000"/>
              </a:lnSpc>
              <a:buSzPct val="150000"/>
            </a:pPr>
            <a:r>
              <a:rPr lang="en-US" sz="1200" dirty="0" smtClean="0">
                <a:solidFill>
                  <a:schemeClr val="tx1"/>
                </a:solidFill>
                <a:latin typeface="Calibri" panose="020F0502020204030204" pitchFamily="34" charset="0"/>
                <a:cs typeface="Calibri" panose="020F0502020204030204" pitchFamily="34" charset="0"/>
              </a:rPr>
              <a:t>Indicates </a:t>
            </a:r>
            <a:r>
              <a:rPr lang="en-US" sz="1200" dirty="0">
                <a:solidFill>
                  <a:schemeClr val="tx1"/>
                </a:solidFill>
                <a:latin typeface="Calibri" panose="020F0502020204030204" pitchFamily="34" charset="0"/>
                <a:cs typeface="Calibri" panose="020F0502020204030204" pitchFamily="34" charset="0"/>
              </a:rPr>
              <a:t>that current design models may underestimate bridge loading, leading to potential safety </a:t>
            </a:r>
            <a:r>
              <a:rPr lang="en-US" sz="1200" dirty="0" smtClean="0">
                <a:solidFill>
                  <a:schemeClr val="tx1"/>
                </a:solidFill>
                <a:latin typeface="Calibri" panose="020F0502020204030204" pitchFamily="34" charset="0"/>
                <a:cs typeface="Calibri" panose="020F0502020204030204" pitchFamily="34" charset="0"/>
              </a:rPr>
              <a:t>risks.</a:t>
            </a:r>
          </a:p>
          <a:p>
            <a:pPr marL="76200" indent="0">
              <a:lnSpc>
                <a:spcPct val="200000"/>
              </a:lnSpc>
              <a:buSzPct val="150000"/>
              <a:buNone/>
            </a:pPr>
            <a:r>
              <a:rPr lang="en-US" sz="1200" b="1" dirty="0" smtClean="0">
                <a:solidFill>
                  <a:schemeClr val="tx1"/>
                </a:solidFill>
                <a:latin typeface="Calibri" panose="020F0502020204030204" pitchFamily="34" charset="0"/>
                <a:cs typeface="Calibri" panose="020F0502020204030204" pitchFamily="34" charset="0"/>
              </a:rPr>
              <a:t>Key </a:t>
            </a:r>
            <a:r>
              <a:rPr lang="en-US" sz="1200" b="1" dirty="0">
                <a:solidFill>
                  <a:schemeClr val="tx1"/>
                </a:solidFill>
                <a:latin typeface="Calibri" panose="020F0502020204030204" pitchFamily="34" charset="0"/>
                <a:cs typeface="Calibri" panose="020F0502020204030204" pitchFamily="34" charset="0"/>
              </a:rPr>
              <a:t>Findings - Bridge Safety </a:t>
            </a:r>
            <a:r>
              <a:rPr lang="en-US" sz="1200" b="1" dirty="0" smtClean="0">
                <a:solidFill>
                  <a:schemeClr val="tx1"/>
                </a:solidFill>
                <a:latin typeface="Calibri" panose="020F0502020204030204" pitchFamily="34" charset="0"/>
                <a:cs typeface="Calibri" panose="020F0502020204030204" pitchFamily="34" charset="0"/>
              </a:rPr>
              <a:t>Concerns</a:t>
            </a:r>
          </a:p>
          <a:p>
            <a:pPr>
              <a:lnSpc>
                <a:spcPct val="200000"/>
              </a:lnSpc>
              <a:buSzPct val="150000"/>
            </a:pPr>
            <a:r>
              <a:rPr lang="en-US" sz="1200" dirty="0" smtClean="0">
                <a:solidFill>
                  <a:schemeClr val="tx1"/>
                </a:solidFill>
                <a:latin typeface="Calibri" panose="020F0502020204030204" pitchFamily="34" charset="0"/>
                <a:cs typeface="Calibri" panose="020F0502020204030204" pitchFamily="34" charset="0"/>
              </a:rPr>
              <a:t>40</a:t>
            </a:r>
            <a:r>
              <a:rPr lang="en-US" sz="1200" dirty="0">
                <a:solidFill>
                  <a:schemeClr val="tx1"/>
                </a:solidFill>
                <a:latin typeface="Calibri" panose="020F0502020204030204" pitchFamily="34" charset="0"/>
                <a:cs typeface="Calibri" panose="020F0502020204030204" pitchFamily="34" charset="0"/>
              </a:rPr>
              <a:t>% of assessed bridges have a load rating factor below 1.0, indicating structural </a:t>
            </a:r>
            <a:r>
              <a:rPr lang="en-US" sz="1200" dirty="0" smtClean="0">
                <a:solidFill>
                  <a:schemeClr val="tx1"/>
                </a:solidFill>
                <a:latin typeface="Calibri" panose="020F0502020204030204" pitchFamily="34" charset="0"/>
                <a:cs typeface="Calibri" panose="020F0502020204030204" pitchFamily="34" charset="0"/>
              </a:rPr>
              <a:t>vulnerabilities.</a:t>
            </a:r>
          </a:p>
          <a:p>
            <a:pPr>
              <a:lnSpc>
                <a:spcPct val="200000"/>
              </a:lnSpc>
              <a:buSzPct val="150000"/>
            </a:pPr>
            <a:r>
              <a:rPr lang="en-US" sz="1200" dirty="0" smtClean="0">
                <a:solidFill>
                  <a:schemeClr val="tx1"/>
                </a:solidFill>
                <a:latin typeface="Calibri" panose="020F0502020204030204" pitchFamily="34" charset="0"/>
                <a:cs typeface="Calibri" panose="020F0502020204030204" pitchFamily="34" charset="0"/>
              </a:rPr>
              <a:t>Continuous </a:t>
            </a:r>
            <a:r>
              <a:rPr lang="en-US" sz="1200" dirty="0">
                <a:solidFill>
                  <a:schemeClr val="tx1"/>
                </a:solidFill>
                <a:latin typeface="Calibri" panose="020F0502020204030204" pitchFamily="34" charset="0"/>
                <a:cs typeface="Calibri" panose="020F0502020204030204" pitchFamily="34" charset="0"/>
              </a:rPr>
              <a:t>overloading increases the risk of cracking, fatigue, and long-term deterioration</a:t>
            </a:r>
            <a:r>
              <a:rPr lang="en-US" sz="1200" dirty="0" smtClean="0">
                <a:solidFill>
                  <a:schemeClr val="tx1"/>
                </a:solidFill>
                <a:latin typeface="Calibri" panose="020F0502020204030204" pitchFamily="34" charset="0"/>
                <a:cs typeface="Calibri" panose="020F0502020204030204" pitchFamily="34" charset="0"/>
              </a:rPr>
              <a:t>.</a:t>
            </a:r>
          </a:p>
          <a:p>
            <a:pPr>
              <a:lnSpc>
                <a:spcPct val="200000"/>
              </a:lnSpc>
              <a:buSzPct val="150000"/>
            </a:pPr>
            <a:r>
              <a:rPr lang="en-US" sz="1200" dirty="0" smtClean="0">
                <a:solidFill>
                  <a:schemeClr val="tx1"/>
                </a:solidFill>
                <a:latin typeface="Calibri" panose="020F0502020204030204" pitchFamily="34" charset="0"/>
                <a:cs typeface="Calibri" panose="020F0502020204030204" pitchFamily="34" charset="0"/>
              </a:rPr>
              <a:t>Bridges </a:t>
            </a:r>
            <a:r>
              <a:rPr lang="en-US" sz="1200" dirty="0">
                <a:solidFill>
                  <a:schemeClr val="tx1"/>
                </a:solidFill>
                <a:latin typeface="Calibri" panose="020F0502020204030204" pitchFamily="34" charset="0"/>
                <a:cs typeface="Calibri" panose="020F0502020204030204" pitchFamily="34" charset="0"/>
              </a:rPr>
              <a:t>under heavy truck corridors require reevaluation and reinforcement strategies.</a:t>
            </a:r>
            <a:endParaRPr lang="en-US" sz="120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20915603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100" y="898386"/>
            <a:ext cx="7843200" cy="653700"/>
          </a:xfrm>
        </p:spPr>
        <p:txBody>
          <a:bodyPr/>
          <a:lstStyle/>
          <a:p>
            <a:r>
              <a:rPr lang="en-US" sz="2400" dirty="0" smtClean="0"/>
              <a:t>4.2 Alternative </a:t>
            </a:r>
            <a:r>
              <a:rPr lang="en-US" sz="2400" dirty="0"/>
              <a:t>Live Load Models</a:t>
            </a:r>
            <a:r>
              <a:rPr lang="en-US" sz="2800" dirty="0"/>
              <a:t/>
            </a:r>
            <a:br>
              <a:rPr lang="en-US" sz="2800" dirty="0"/>
            </a:br>
            <a:r>
              <a:rPr lang="en-US" dirty="0" smtClean="0"/>
              <a:t/>
            </a:r>
            <a:br>
              <a:rPr lang="en-US" dirty="0" smtClean="0"/>
            </a:br>
            <a:endParaRPr lang="en-US" dirty="0"/>
          </a:p>
        </p:txBody>
      </p:sp>
      <p:sp>
        <p:nvSpPr>
          <p:cNvPr id="3" name="Text Placeholder 2"/>
          <p:cNvSpPr>
            <a:spLocks noGrp="1"/>
          </p:cNvSpPr>
          <p:nvPr>
            <p:ph type="body" idx="1"/>
          </p:nvPr>
        </p:nvSpPr>
        <p:spPr>
          <a:xfrm>
            <a:off x="661100" y="1318000"/>
            <a:ext cx="8418100" cy="2857100"/>
          </a:xfrm>
        </p:spPr>
        <p:txBody>
          <a:bodyPr/>
          <a:lstStyle/>
          <a:p>
            <a:r>
              <a:rPr lang="en-US" sz="1200" dirty="0">
                <a:latin typeface="Calibri Light" panose="020F0302020204030204" pitchFamily="34" charset="0"/>
                <a:cs typeface="Calibri Light" panose="020F0302020204030204" pitchFamily="34" charset="0"/>
              </a:rPr>
              <a:t>Proposed WIM-based models reduce error margins to &lt;9.48%, providing more accurate predictions.</a:t>
            </a:r>
          </a:p>
          <a:p>
            <a:r>
              <a:rPr lang="en-US" sz="1200" dirty="0">
                <a:latin typeface="Calibri Light" panose="020F0302020204030204" pitchFamily="34" charset="0"/>
                <a:cs typeface="Calibri Light" panose="020F0302020204030204" pitchFamily="34" charset="0"/>
              </a:rPr>
              <a:t>Load factors calibrated using real-world truck traffic, improving reliability of bridge designs.</a:t>
            </a:r>
          </a:p>
          <a:p>
            <a:pPr marL="76200" indent="0">
              <a:buNone/>
            </a:pPr>
            <a:r>
              <a:rPr lang="en-US" sz="1200" b="1" dirty="0" smtClean="0"/>
              <a:t>Policy Recommendations</a:t>
            </a:r>
            <a:endParaRPr lang="en-US" sz="1200" dirty="0" smtClean="0"/>
          </a:p>
          <a:p>
            <a:r>
              <a:rPr lang="en-US" sz="1200" dirty="0">
                <a:latin typeface="Calibri Light" panose="020F0302020204030204" pitchFamily="34" charset="0"/>
                <a:cs typeface="Calibri Light" panose="020F0302020204030204" pitchFamily="34" charset="0"/>
              </a:rPr>
              <a:t>Enforce stricter weight regulations to prevent excessive truck loading.</a:t>
            </a:r>
          </a:p>
          <a:p>
            <a:r>
              <a:rPr lang="en-US" sz="1200" dirty="0">
                <a:latin typeface="Calibri Light" panose="020F0302020204030204" pitchFamily="34" charset="0"/>
                <a:cs typeface="Calibri Light" panose="020F0302020204030204" pitchFamily="34" charset="0"/>
              </a:rPr>
              <a:t>Establish national calibration standards for WIM systems to improve measurement consistency.</a:t>
            </a:r>
          </a:p>
          <a:p>
            <a:r>
              <a:rPr lang="en-US" sz="1200" dirty="0">
                <a:latin typeface="Calibri Light" panose="020F0302020204030204" pitchFamily="34" charset="0"/>
                <a:cs typeface="Calibri Light" panose="020F0302020204030204" pitchFamily="34" charset="0"/>
              </a:rPr>
              <a:t>Integrate real-time WIM monitoring into transportation infrastructure planning.</a:t>
            </a:r>
          </a:p>
          <a:p>
            <a:pPr marL="76200" indent="0">
              <a:buNone/>
            </a:pPr>
            <a:r>
              <a:rPr lang="en-US" sz="1200" b="1" dirty="0" smtClean="0"/>
              <a:t>Impact </a:t>
            </a:r>
            <a:r>
              <a:rPr lang="en-US" sz="1200" b="1" dirty="0"/>
              <a:t>on Infrastructure Resilience</a:t>
            </a:r>
            <a:endParaRPr lang="en-US" sz="1200" dirty="0"/>
          </a:p>
          <a:p>
            <a:r>
              <a:rPr lang="en-US" sz="1200" dirty="0">
                <a:latin typeface="Calibri Light" panose="020F0302020204030204" pitchFamily="34" charset="0"/>
                <a:cs typeface="Calibri Light" panose="020F0302020204030204" pitchFamily="34" charset="0"/>
              </a:rPr>
              <a:t>Improved bridge safety through data-driven assessment models.</a:t>
            </a:r>
          </a:p>
          <a:p>
            <a:r>
              <a:rPr lang="en-US" sz="1200" dirty="0">
                <a:latin typeface="Calibri Light" panose="020F0302020204030204" pitchFamily="34" charset="0"/>
                <a:cs typeface="Calibri Light" panose="020F0302020204030204" pitchFamily="34" charset="0"/>
              </a:rPr>
              <a:t>Reduction in maintenance costs by identifying at-risk bridges before significant damage occurs.</a:t>
            </a:r>
          </a:p>
          <a:p>
            <a:r>
              <a:rPr lang="en-US" sz="1200" dirty="0">
                <a:latin typeface="Calibri Light" panose="020F0302020204030204" pitchFamily="34" charset="0"/>
                <a:cs typeface="Calibri Light" panose="020F0302020204030204" pitchFamily="34" charset="0"/>
              </a:rPr>
              <a:t>Strengthened regulatory framework for vehicle weight enforcement.</a:t>
            </a: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17</a:t>
            </a:fld>
            <a:endParaRPr lang="en"/>
          </a:p>
        </p:txBody>
      </p:sp>
    </p:spTree>
    <p:extLst>
      <p:ext uri="{BB962C8B-B14F-4D97-AF65-F5344CB8AC3E}">
        <p14:creationId xmlns:p14="http://schemas.microsoft.com/office/powerpoint/2010/main" val="19203894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100" y="898386"/>
            <a:ext cx="7843200" cy="653700"/>
          </a:xfrm>
        </p:spPr>
        <p:txBody>
          <a:bodyPr/>
          <a:lstStyle/>
          <a:p>
            <a:r>
              <a:rPr lang="en-US" sz="2400" dirty="0" smtClean="0"/>
              <a:t>4.2 Alternative </a:t>
            </a:r>
            <a:r>
              <a:rPr lang="en-US" sz="2400" dirty="0"/>
              <a:t>Live Load Models</a:t>
            </a:r>
            <a:r>
              <a:rPr lang="en-US" sz="2800" dirty="0"/>
              <a:t/>
            </a:r>
            <a:br>
              <a:rPr lang="en-US" sz="2800" dirty="0"/>
            </a:br>
            <a:r>
              <a:rPr lang="en-US" dirty="0" smtClean="0"/>
              <a:t/>
            </a:r>
            <a:br>
              <a:rPr lang="en-US" dirty="0" smtClean="0"/>
            </a:br>
            <a:endParaRPr lang="en-US" dirty="0"/>
          </a:p>
        </p:txBody>
      </p:sp>
      <p:sp>
        <p:nvSpPr>
          <p:cNvPr id="3" name="Text Placeholder 2"/>
          <p:cNvSpPr>
            <a:spLocks noGrp="1"/>
          </p:cNvSpPr>
          <p:nvPr>
            <p:ph type="body" idx="1"/>
          </p:nvPr>
        </p:nvSpPr>
        <p:spPr>
          <a:xfrm>
            <a:off x="661100" y="1318000"/>
            <a:ext cx="8418100" cy="2857100"/>
          </a:xfrm>
        </p:spPr>
        <p:txBody>
          <a:bodyPr/>
          <a:lstStyle/>
          <a:p>
            <a:pPr marL="76200" indent="0">
              <a:buNone/>
            </a:pPr>
            <a:r>
              <a:rPr lang="en-US" sz="1200" dirty="0" smtClean="0">
                <a:latin typeface="Calibri Light" panose="020F0302020204030204" pitchFamily="34" charset="0"/>
                <a:cs typeface="Calibri Light" panose="020F0302020204030204" pitchFamily="34" charset="0"/>
              </a:rPr>
              <a:t>Based </a:t>
            </a:r>
            <a:r>
              <a:rPr lang="en-US" sz="1200" dirty="0">
                <a:latin typeface="Calibri Light" panose="020F0302020204030204" pitchFamily="34" charset="0"/>
                <a:cs typeface="Calibri Light" panose="020F0302020204030204" pitchFamily="34" charset="0"/>
              </a:rPr>
              <a:t>on the output of the simulation results, mean load factors for shear force and bending moment of 1.98 and 2.12 with standard deviations of 0.02 and 0.09 are computed, respectively. These results exceed the limit of the load factor of 1.75 specified in LRFD bridge design codes </a:t>
            </a:r>
            <a:r>
              <a:rPr lang="en-US" sz="1200" dirty="0" smtClean="0">
                <a:latin typeface="Calibri Light" panose="020F0302020204030204" pitchFamily="34" charset="0"/>
                <a:cs typeface="Calibri Light" panose="020F0302020204030204" pitchFamily="34" charset="0"/>
              </a:rPr>
              <a:t>. </a:t>
            </a:r>
            <a:r>
              <a:rPr lang="en-US" sz="1200" dirty="0">
                <a:latin typeface="Calibri Light" panose="020F0302020204030204" pitchFamily="34" charset="0"/>
                <a:cs typeface="Calibri Light" panose="020F0302020204030204" pitchFamily="34" charset="0"/>
              </a:rPr>
              <a:t>Hence, in this research, four alternative options are proposed for highway bridges design: </a:t>
            </a:r>
            <a:endParaRPr lang="en-US" sz="1200" dirty="0" smtClean="0">
              <a:latin typeface="Calibri Light" panose="020F0302020204030204" pitchFamily="34" charset="0"/>
              <a:cs typeface="Calibri Light" panose="020F0302020204030204" pitchFamily="34" charset="0"/>
            </a:endParaRPr>
          </a:p>
          <a:p>
            <a:pPr marL="76200" indent="0">
              <a:buNone/>
            </a:pPr>
            <a:endParaRPr lang="en-US" sz="1200" dirty="0" smtClean="0"/>
          </a:p>
          <a:p>
            <a:pPr marL="76200" indent="0">
              <a:buNone/>
            </a:pPr>
            <a:r>
              <a:rPr lang="en-US" sz="1200" dirty="0" smtClean="0"/>
              <a:t>Option-1</a:t>
            </a:r>
            <a:r>
              <a:rPr lang="en-US" sz="1200" dirty="0"/>
              <a:t>: It is proposed to replace the HL-93 load model </a:t>
            </a:r>
            <a:r>
              <a:rPr lang="en-US" sz="1200"/>
              <a:t>with </a:t>
            </a:r>
            <a:r>
              <a:rPr lang="en-US" sz="1200" smtClean="0"/>
              <a:t/>
            </a:r>
            <a:br>
              <a:rPr lang="en-US" sz="1200" smtClean="0"/>
            </a:br>
            <a:r>
              <a:rPr lang="en-US" sz="1200" smtClean="0"/>
              <a:t>the </a:t>
            </a:r>
            <a:r>
              <a:rPr lang="en-US" sz="1200" dirty="0"/>
              <a:t>new live load model shown in Fig</a:t>
            </a:r>
            <a:r>
              <a:rPr lang="en-US" sz="1200" dirty="0" smtClean="0"/>
              <a:t>. </a:t>
            </a:r>
            <a:r>
              <a:rPr lang="en-US" sz="1200" dirty="0"/>
              <a:t>In this case a load factor </a:t>
            </a:r>
            <a:r>
              <a:rPr lang="en-US" sz="1200"/>
              <a:t>of </a:t>
            </a:r>
            <a:r>
              <a:rPr lang="en-US" sz="1200" smtClean="0"/>
              <a:t>2.0</a:t>
            </a:r>
            <a:br>
              <a:rPr lang="en-US" sz="1200" smtClean="0"/>
            </a:br>
            <a:r>
              <a:rPr lang="en-US" sz="1200" smtClean="0"/>
              <a:t>and </a:t>
            </a:r>
            <a:r>
              <a:rPr lang="en-US" sz="1200" dirty="0"/>
              <a:t>a headway distance of 12 m are to be used</a:t>
            </a:r>
            <a:r>
              <a:rPr lang="en-US" sz="1200" dirty="0" smtClean="0"/>
              <a:t>.</a:t>
            </a:r>
          </a:p>
          <a:p>
            <a:pPr marL="76200" indent="0">
              <a:buNone/>
            </a:pPr>
            <a:endParaRPr lang="en-US" sz="1200" dirty="0"/>
          </a:p>
          <a:p>
            <a:pPr marL="76200" indent="0">
              <a:buNone/>
            </a:pPr>
            <a:r>
              <a:rPr lang="en-US" sz="1200" dirty="0" smtClean="0"/>
              <a:t>Option-2</a:t>
            </a:r>
            <a:r>
              <a:rPr lang="en-US" sz="1200" dirty="0"/>
              <a:t>: The second proposal makes the assumption that the AASHTO/ERA HL-93 live load model will remain unchanged while a load factor is increased to 2.0 for shear force and 2.10 for bending moment.</a:t>
            </a:r>
          </a:p>
          <a:p>
            <a:r>
              <a:rPr lang="en-US" sz="1200" dirty="0"/>
              <a:t>Option-3: This option suggests to use the HL-93 load model with a modification of lane load. Instead of 9.3 </a:t>
            </a:r>
            <a:r>
              <a:rPr lang="en-US" sz="1200" dirty="0" err="1"/>
              <a:t>kN</a:t>
            </a:r>
            <a:r>
              <a:rPr lang="en-US" sz="1200" dirty="0"/>
              <a:t>/m</a:t>
            </a:r>
            <a:r>
              <a:rPr lang="en-US" sz="1200" baseline="30000" dirty="0"/>
              <a:t>2</a:t>
            </a:r>
            <a:r>
              <a:rPr lang="en-US" sz="1200" dirty="0"/>
              <a:t>, lane loads of 13 </a:t>
            </a:r>
            <a:r>
              <a:rPr lang="en-US" sz="1200" dirty="0" err="1"/>
              <a:t>kN</a:t>
            </a:r>
            <a:r>
              <a:rPr lang="en-US" sz="1200" dirty="0"/>
              <a:t>/m</a:t>
            </a:r>
            <a:r>
              <a:rPr lang="en-US" sz="1200" baseline="30000" dirty="0"/>
              <a:t>2</a:t>
            </a:r>
            <a:r>
              <a:rPr lang="en-US" sz="1200" dirty="0"/>
              <a:t> and 15.5 </a:t>
            </a:r>
            <a:r>
              <a:rPr lang="en-US" sz="1200" dirty="0" err="1"/>
              <a:t>kN</a:t>
            </a:r>
            <a:r>
              <a:rPr lang="en-US" sz="1200" dirty="0"/>
              <a:t>/m</a:t>
            </a:r>
            <a:r>
              <a:rPr lang="en-US" sz="1200" baseline="30000" dirty="0"/>
              <a:t>2</a:t>
            </a:r>
            <a:r>
              <a:rPr lang="en-US" sz="1200" dirty="0"/>
              <a:t> are to be used for shear force and bending moment computations, respectively. In this case, load factor of 1.75 as recommended in AASHTO and ERA is to be used for both shear force and bending moment </a:t>
            </a:r>
          </a:p>
          <a:p>
            <a:pPr marL="76200" indent="0">
              <a:buNone/>
            </a:pPr>
            <a:endParaRPr lang="en-US" sz="1200" dirty="0"/>
          </a:p>
          <a:p>
            <a:pPr marL="76200" indent="0">
              <a:buNone/>
            </a:pPr>
            <a:endParaRPr lang="en-US" sz="1200" dirty="0" smtClean="0">
              <a:latin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18</a:t>
            </a:fld>
            <a:endParaRPr lang="en"/>
          </a:p>
        </p:txBody>
      </p:sp>
      <p:pic>
        <p:nvPicPr>
          <p:cNvPr id="6" name="Picture 5"/>
          <p:cNvPicPr/>
          <p:nvPr/>
        </p:nvPicPr>
        <p:blipFill rotWithShape="1">
          <a:blip r:embed="rId2" cstate="email">
            <a:extLst>
              <a:ext uri="{28A0092B-C50C-407E-A947-70E740481C1C}">
                <a14:useLocalDpi xmlns:a14="http://schemas.microsoft.com/office/drawing/2010/main"/>
              </a:ext>
            </a:extLst>
          </a:blip>
          <a:srcRect/>
          <a:stretch/>
        </p:blipFill>
        <p:spPr bwMode="auto">
          <a:xfrm>
            <a:off x="6407319" y="2363185"/>
            <a:ext cx="1670050" cy="93535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278161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054" y="1434345"/>
            <a:ext cx="7843200" cy="653700"/>
          </a:xfrm>
        </p:spPr>
        <p:txBody>
          <a:bodyPr/>
          <a:lstStyle/>
          <a:p>
            <a:pPr lvl="1"/>
            <a:r>
              <a:rPr lang="en-US" sz="2000" dirty="0" smtClean="0"/>
              <a:t>4.3 </a:t>
            </a:r>
            <a:r>
              <a:rPr lang="en-US" sz="1800" dirty="0" smtClean="0"/>
              <a:t>Comparison </a:t>
            </a:r>
            <a:r>
              <a:rPr lang="en-US" sz="1800" dirty="0"/>
              <a:t>of WIM extrapolated data with proposed options</a:t>
            </a:r>
            <a:br>
              <a:rPr lang="en-US" sz="1800" dirty="0"/>
            </a:br>
            <a:r>
              <a:rPr lang="en-US" sz="5400" dirty="0" smtClean="0"/>
              <a:t/>
            </a:r>
            <a:br>
              <a:rPr lang="en-US" sz="5400" dirty="0" smtClean="0"/>
            </a:br>
            <a:r>
              <a:rPr lang="en-US" dirty="0" smtClean="0"/>
              <a:t/>
            </a:r>
            <a:br>
              <a:rPr lang="en-US" dirty="0" smtClean="0"/>
            </a:br>
            <a:endParaRPr lang="en-US" dirty="0"/>
          </a:p>
        </p:txBody>
      </p:sp>
      <p:sp>
        <p:nvSpPr>
          <p:cNvPr id="3" name="Text Placeholder 2"/>
          <p:cNvSpPr>
            <a:spLocks noGrp="1"/>
          </p:cNvSpPr>
          <p:nvPr>
            <p:ph type="body" idx="1"/>
          </p:nvPr>
        </p:nvSpPr>
        <p:spPr>
          <a:xfrm>
            <a:off x="661100" y="1318000"/>
            <a:ext cx="8418100" cy="2857100"/>
          </a:xfrm>
        </p:spPr>
        <p:txBody>
          <a:bodyPr/>
          <a:lstStyle/>
          <a:p>
            <a:pPr marL="76200" indent="0">
              <a:buNone/>
            </a:pPr>
            <a:r>
              <a:rPr lang="en-US" sz="1200" dirty="0" smtClean="0"/>
              <a:t>Comparison </a:t>
            </a:r>
            <a:r>
              <a:rPr lang="en-US" sz="1200" dirty="0"/>
              <a:t>between the suggested options and the WIM extrapolated data is made and the results are presented in </a:t>
            </a:r>
            <a:r>
              <a:rPr lang="en-US" sz="1200" dirty="0" smtClean="0"/>
              <a:t>Fig </a:t>
            </a:r>
            <a:r>
              <a:rPr lang="en-US" sz="1200" dirty="0"/>
              <a:t>As illustrated in </a:t>
            </a:r>
            <a:r>
              <a:rPr lang="en-US" sz="1200" dirty="0" smtClean="0"/>
              <a:t>Fig </a:t>
            </a:r>
            <a:r>
              <a:rPr lang="en-US" sz="1200" dirty="0"/>
              <a:t>all of the proposed options fit the WIM extrapolation data with errors below 4.82% for shear force and 9.48% for bending moment. This analysis emphasizes the significance of using appropriate live load models and changing load factors to achieve structural safety in highway bridge design.</a:t>
            </a:r>
          </a:p>
          <a:p>
            <a:pPr marL="76200" indent="0">
              <a:buNone/>
            </a:pPr>
            <a:endParaRPr lang="en-US" sz="1200" dirty="0" smtClean="0">
              <a:latin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19</a:t>
            </a:fld>
            <a:endParaRPr lang="en"/>
          </a:p>
        </p:txBody>
      </p:sp>
      <p:pic>
        <p:nvPicPr>
          <p:cNvPr id="7" name="Picture 6"/>
          <p:cNvPicPr/>
          <p:nvPr/>
        </p:nvPicPr>
        <p:blipFill>
          <a:blip r:embed="rId2" cstate="email">
            <a:extLst>
              <a:ext uri="{28A0092B-C50C-407E-A947-70E740481C1C}">
                <a14:useLocalDpi xmlns:a14="http://schemas.microsoft.com/office/drawing/2010/main"/>
              </a:ext>
            </a:extLst>
          </a:blip>
          <a:stretch>
            <a:fillRect/>
          </a:stretch>
        </p:blipFill>
        <p:spPr>
          <a:xfrm>
            <a:off x="1081646" y="2466136"/>
            <a:ext cx="2869565" cy="2171700"/>
          </a:xfrm>
          <a:prstGeom prst="rect">
            <a:avLst/>
          </a:prstGeom>
        </p:spPr>
      </p:pic>
      <p:pic>
        <p:nvPicPr>
          <p:cNvPr id="8" name="Picture 7"/>
          <p:cNvPicPr/>
          <p:nvPr/>
        </p:nvPicPr>
        <p:blipFill>
          <a:blip r:embed="rId3" cstate="email">
            <a:extLst>
              <a:ext uri="{28A0092B-C50C-407E-A947-70E740481C1C}">
                <a14:useLocalDpi xmlns:a14="http://schemas.microsoft.com/office/drawing/2010/main"/>
              </a:ext>
            </a:extLst>
          </a:blip>
          <a:stretch>
            <a:fillRect/>
          </a:stretch>
        </p:blipFill>
        <p:spPr>
          <a:xfrm>
            <a:off x="4498772" y="2466136"/>
            <a:ext cx="2838450" cy="2203450"/>
          </a:xfrm>
          <a:prstGeom prst="rect">
            <a:avLst/>
          </a:prstGeom>
        </p:spPr>
      </p:pic>
      <p:sp>
        <p:nvSpPr>
          <p:cNvPr id="9" name="Rectangle 8"/>
          <p:cNvSpPr/>
          <p:nvPr/>
        </p:nvSpPr>
        <p:spPr>
          <a:xfrm>
            <a:off x="2085757" y="4620280"/>
            <a:ext cx="4572000" cy="523220"/>
          </a:xfrm>
          <a:prstGeom prst="rect">
            <a:avLst/>
          </a:prstGeom>
        </p:spPr>
        <p:txBody>
          <a:bodyPr>
            <a:spAutoFit/>
          </a:bodyPr>
          <a:lstStyle/>
          <a:p>
            <a:pPr algn="ctr">
              <a:spcBef>
                <a:spcPts val="600"/>
              </a:spcBef>
            </a:pPr>
            <a:r>
              <a:rPr lang="en-US" dirty="0">
                <a:latin typeface="Times New Roman" panose="02020603050405020304" pitchFamily="18" charset="0"/>
                <a:ea typeface="Times New Roman" panose="02020603050405020304" pitchFamily="18" charset="0"/>
              </a:rPr>
              <a:t>Comparison of proposed options with WIM extrapolated data</a:t>
            </a:r>
            <a:endParaRPr lang="en-US" sz="900" dirty="0">
              <a:latin typeface="Times New Roman" panose="02020603050405020304" pitchFamily="18" charset="0"/>
              <a:ea typeface="Times New Roman" panose="02020603050405020304" pitchFamily="18" charset="0"/>
            </a:endParaRPr>
          </a:p>
          <a:p>
            <a:pPr marL="457200" algn="ctr"/>
            <a:r>
              <a:rPr lang="en-US" dirty="0">
                <a:latin typeface="Times New Roman" panose="02020603050405020304" pitchFamily="18" charset="0"/>
                <a:ea typeface="Times New Roman" panose="02020603050405020304" pitchFamily="18" charset="0"/>
              </a:rPr>
              <a:t>(a) shear force and (b) bending moment</a:t>
            </a:r>
            <a:endParaRPr lang="en-US" sz="9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369060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buFont typeface="+mj-lt"/>
              <a:buAutoNum type="arabicPeriod"/>
            </a:pPr>
            <a:r>
              <a:rPr lang="en-US" dirty="0" smtClean="0"/>
              <a:t> Introduction </a:t>
            </a:r>
            <a:r>
              <a:rPr lang="en-US" dirty="0"/>
              <a:t/>
            </a:r>
            <a:br>
              <a:rPr lang="en-US" dirty="0"/>
            </a:br>
            <a:r>
              <a:rPr lang="en-US" dirty="0" smtClean="0"/>
              <a:t>1.1  </a:t>
            </a:r>
            <a:r>
              <a:rPr lang="en-US" dirty="0"/>
              <a:t>Aim and objectives of the study </a:t>
            </a:r>
          </a:p>
        </p:txBody>
      </p:sp>
      <p:sp>
        <p:nvSpPr>
          <p:cNvPr id="3" name="Text Placeholder 2"/>
          <p:cNvSpPr>
            <a:spLocks noGrp="1"/>
          </p:cNvSpPr>
          <p:nvPr>
            <p:ph type="body" idx="1"/>
          </p:nvPr>
        </p:nvSpPr>
        <p:spPr>
          <a:xfrm>
            <a:off x="902202" y="1239700"/>
            <a:ext cx="8285013" cy="4001900"/>
          </a:xfrm>
        </p:spPr>
        <p:txBody>
          <a:bodyPr/>
          <a:lstStyle/>
          <a:p>
            <a:pPr marL="0" lvl="0" indent="0">
              <a:lnSpc>
                <a:spcPct val="100000"/>
              </a:lnSpc>
              <a:spcBef>
                <a:spcPts val="1200"/>
              </a:spcBef>
              <a:spcAft>
                <a:spcPts val="200"/>
              </a:spcAft>
              <a:buClr>
                <a:srgbClr val="000000"/>
              </a:buClr>
              <a:buSzPct val="100000"/>
              <a:buNone/>
            </a:pPr>
            <a:r>
              <a:rPr lang="en-US" sz="1400" b="1" u="sng" kern="1200" dirty="0">
                <a:solidFill>
                  <a:srgbClr val="000000">
                    <a:lumMod val="75000"/>
                    <a:lumOff val="25000"/>
                  </a:srgbClr>
                </a:solidFill>
                <a:latin typeface="Calibri" panose="020F0502020204030204" pitchFamily="34" charset="0"/>
                <a:cs typeface="Calibri" panose="020F0502020204030204" pitchFamily="34" charset="0"/>
              </a:rPr>
              <a:t>Aim </a:t>
            </a:r>
          </a:p>
          <a:p>
            <a:pPr marL="174625" lvl="0" indent="-174625">
              <a:lnSpc>
                <a:spcPct val="100000"/>
              </a:lnSpc>
              <a:spcBef>
                <a:spcPts val="1200"/>
              </a:spcBef>
              <a:spcAft>
                <a:spcPts val="200"/>
              </a:spcAft>
              <a:buClr>
                <a:srgbClr val="000000"/>
              </a:buClr>
              <a:buSzPct val="100000"/>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To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assess the existing current load model evidence based Ethiopian context </a:t>
            </a:r>
            <a:endParaRPr lang="en-US" sz="1400" kern="1200" dirty="0" smtClean="0">
              <a:solidFill>
                <a:srgbClr val="000000">
                  <a:lumMod val="75000"/>
                  <a:lumOff val="25000"/>
                </a:srgbClr>
              </a:solidFill>
              <a:latin typeface="Calibri" panose="020F0502020204030204" pitchFamily="34" charset="0"/>
              <a:cs typeface="Calibri" panose="020F0502020204030204" pitchFamily="34" charset="0"/>
            </a:endParaRPr>
          </a:p>
          <a:p>
            <a:pPr marL="174625" lvl="0" indent="-174625">
              <a:lnSpc>
                <a:spcPct val="100000"/>
              </a:lnSpc>
              <a:spcBef>
                <a:spcPts val="1200"/>
              </a:spcBef>
              <a:spcAft>
                <a:spcPts val="200"/>
              </a:spcAft>
              <a:buClr>
                <a:srgbClr val="000000"/>
              </a:buClr>
              <a:buSzPct val="100000"/>
              <a:buFont typeface="Wingdings" panose="05000000000000000000" pitchFamily="2" charset="2"/>
              <a:buChar char="q"/>
            </a:pPr>
            <a:r>
              <a:rPr lang="en-US" sz="1400" kern="1200" dirty="0">
                <a:solidFill>
                  <a:srgbClr val="000000">
                    <a:lumMod val="75000"/>
                    <a:lumOff val="25000"/>
                  </a:srgbClr>
                </a:solidFill>
                <a:latin typeface="Calibri" panose="020F0502020204030204" pitchFamily="34" charset="0"/>
                <a:cs typeface="Calibri" panose="020F0502020204030204" pitchFamily="34" charset="0"/>
              </a:rPr>
              <a:t>Overview of overloading issues in highway bridges</a:t>
            </a:r>
          </a:p>
          <a:p>
            <a:pPr marL="174625" lvl="0" indent="-174625">
              <a:lnSpc>
                <a:spcPct val="100000"/>
              </a:lnSpc>
              <a:spcBef>
                <a:spcPts val="1200"/>
              </a:spcBef>
              <a:spcAft>
                <a:spcPts val="200"/>
              </a:spcAft>
              <a:buClr>
                <a:srgbClr val="000000"/>
              </a:buClr>
              <a:buSzPct val="100000"/>
              <a:buFont typeface="Wingdings" panose="05000000000000000000" pitchFamily="2" charset="2"/>
              <a:buChar char="q"/>
            </a:pPr>
            <a:r>
              <a:rPr lang="en-US" sz="1400" kern="1200" dirty="0">
                <a:solidFill>
                  <a:srgbClr val="000000">
                    <a:lumMod val="75000"/>
                    <a:lumOff val="25000"/>
                  </a:srgbClr>
                </a:solidFill>
                <a:latin typeface="Calibri" panose="020F0502020204030204" pitchFamily="34" charset="0"/>
                <a:cs typeface="Calibri" panose="020F0502020204030204" pitchFamily="34" charset="0"/>
              </a:rPr>
              <a:t>Importance of structural safety assessments</a:t>
            </a:r>
          </a:p>
          <a:p>
            <a:pPr marL="174625" lvl="0" indent="-174625">
              <a:lnSpc>
                <a:spcPct val="100000"/>
              </a:lnSpc>
              <a:spcBef>
                <a:spcPts val="1200"/>
              </a:spcBef>
              <a:spcAft>
                <a:spcPts val="200"/>
              </a:spcAft>
              <a:buClr>
                <a:srgbClr val="000000"/>
              </a:buClr>
              <a:buSzPct val="100000"/>
              <a:buFont typeface="Wingdings" panose="05000000000000000000" pitchFamily="2" charset="2"/>
              <a:buChar char="q"/>
            </a:pPr>
            <a:r>
              <a:rPr lang="en-US" sz="1400" kern="1200" dirty="0">
                <a:solidFill>
                  <a:srgbClr val="000000">
                    <a:lumMod val="75000"/>
                    <a:lumOff val="25000"/>
                  </a:srgbClr>
                </a:solidFill>
                <a:latin typeface="Calibri" panose="020F0502020204030204" pitchFamily="34" charset="0"/>
                <a:cs typeface="Calibri" panose="020F0502020204030204" pitchFamily="34" charset="0"/>
              </a:rPr>
              <a:t>Role of Weigh-In-Motion (WIM) technology in bridge </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evaluations</a:t>
            </a:r>
            <a:endParaRPr lang="en-US" sz="1400" kern="1200" dirty="0">
              <a:solidFill>
                <a:srgbClr val="000000">
                  <a:lumMod val="75000"/>
                  <a:lumOff val="25000"/>
                </a:srgbClr>
              </a:solidFill>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a:t>
            </a:fld>
            <a:endParaRPr lang="en"/>
          </a:p>
        </p:txBody>
      </p:sp>
    </p:spTree>
    <p:extLst>
      <p:ext uri="{BB962C8B-B14F-4D97-AF65-F5344CB8AC3E}">
        <p14:creationId xmlns:p14="http://schemas.microsoft.com/office/powerpoint/2010/main" val="23366722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5</a:t>
            </a:r>
            <a:r>
              <a:rPr lang="en-US" dirty="0" smtClean="0"/>
              <a:t>. Conclusion and Recommendations</a:t>
            </a:r>
            <a:br>
              <a:rPr lang="en-US" dirty="0" smtClean="0"/>
            </a:br>
            <a:r>
              <a:rPr lang="en-US" dirty="0" smtClean="0"/>
              <a:t>     5.1 Conclusion</a:t>
            </a:r>
            <a:endParaRPr lang="en-US" dirty="0"/>
          </a:p>
        </p:txBody>
      </p:sp>
      <p:sp>
        <p:nvSpPr>
          <p:cNvPr id="4" name="Text Placeholder 3"/>
          <p:cNvSpPr>
            <a:spLocks noGrp="1"/>
          </p:cNvSpPr>
          <p:nvPr>
            <p:ph type="body" idx="1"/>
          </p:nvPr>
        </p:nvSpPr>
        <p:spPr>
          <a:xfrm>
            <a:off x="782174" y="1614100"/>
            <a:ext cx="8253826" cy="2727500"/>
          </a:xfrm>
        </p:spPr>
        <p:txBody>
          <a:bodyPr/>
          <a:lstStyle/>
          <a:p>
            <a:r>
              <a:rPr lang="en-US" sz="1200" dirty="0">
                <a:latin typeface="Calibri Light" panose="020F0302020204030204" pitchFamily="34" charset="0"/>
                <a:cs typeface="Calibri Light" panose="020F0302020204030204" pitchFamily="34" charset="0"/>
              </a:rPr>
              <a:t>Study confirms that overloaded vehicles significantly impact bridge durability.</a:t>
            </a:r>
          </a:p>
          <a:p>
            <a:r>
              <a:rPr lang="en-US" sz="1200" dirty="0">
                <a:latin typeface="Calibri Light" panose="020F0302020204030204" pitchFamily="34" charset="0"/>
                <a:cs typeface="Calibri Light" panose="020F0302020204030204" pitchFamily="34" charset="0"/>
              </a:rPr>
              <a:t>WIM technology provides a reliable approach for assessing real-world traffic loads.</a:t>
            </a:r>
          </a:p>
          <a:p>
            <a:r>
              <a:rPr lang="en-US" sz="1200" dirty="0">
                <a:latin typeface="Calibri Light" panose="020F0302020204030204" pitchFamily="34" charset="0"/>
                <a:cs typeface="Calibri Light" panose="020F0302020204030204" pitchFamily="34" charset="0"/>
              </a:rPr>
              <a:t>Implementation of refined live load models can improve infrastructure sustainability and safety.</a:t>
            </a:r>
          </a:p>
          <a:p>
            <a:endParaRPr lang="en-US" sz="1800" dirty="0">
              <a:latin typeface="Calibri" panose="020F0502020204030204" pitchFamily="34" charset="0"/>
              <a:cs typeface="Calibri" panose="020F0502020204030204" pitchFamily="34" charset="0"/>
            </a:endParaRPr>
          </a:p>
        </p:txBody>
      </p:sp>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20</a:t>
            </a:fld>
            <a:endParaRPr lang="en"/>
          </a:p>
        </p:txBody>
      </p:sp>
    </p:spTree>
    <p:extLst>
      <p:ext uri="{BB962C8B-B14F-4D97-AF65-F5344CB8AC3E}">
        <p14:creationId xmlns:p14="http://schemas.microsoft.com/office/powerpoint/2010/main" val="11127398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6</a:t>
            </a:r>
            <a:r>
              <a:rPr lang="en-US" dirty="0"/>
              <a:t>.</a:t>
            </a:r>
            <a:r>
              <a:rPr lang="en-US" dirty="0" smtClean="0"/>
              <a:t> Recommendation's</a:t>
            </a:r>
            <a:endParaRPr lang="en-US" dirty="0"/>
          </a:p>
        </p:txBody>
      </p:sp>
      <p:sp>
        <p:nvSpPr>
          <p:cNvPr id="4" name="Text Placeholder 3"/>
          <p:cNvSpPr>
            <a:spLocks noGrp="1"/>
          </p:cNvSpPr>
          <p:nvPr>
            <p:ph type="body" idx="1"/>
          </p:nvPr>
        </p:nvSpPr>
        <p:spPr>
          <a:xfrm>
            <a:off x="762710" y="1632553"/>
            <a:ext cx="8763063" cy="3116300"/>
          </a:xfrm>
        </p:spPr>
        <p:txBody>
          <a:bodyPr/>
          <a:lstStyle/>
          <a:p>
            <a:r>
              <a:rPr lang="en-US" sz="1200" dirty="0">
                <a:latin typeface="Calibri Light" panose="020F0302020204030204" pitchFamily="34" charset="0"/>
                <a:cs typeface="Calibri Light" panose="020F0302020204030204" pitchFamily="34" charset="0"/>
              </a:rPr>
              <a:t>Establish WIM-based weight enforcement checkpoints at critical locations.</a:t>
            </a:r>
          </a:p>
          <a:p>
            <a:r>
              <a:rPr lang="en-US" sz="1200" dirty="0">
                <a:latin typeface="Calibri Light" panose="020F0302020204030204" pitchFamily="34" charset="0"/>
                <a:cs typeface="Calibri Light" panose="020F0302020204030204" pitchFamily="34" charset="0"/>
              </a:rPr>
              <a:t>Strengthen collaboration between researchers, transportation agencies, and policymakers.</a:t>
            </a:r>
          </a:p>
          <a:p>
            <a:r>
              <a:rPr lang="en-US" sz="1200" dirty="0">
                <a:latin typeface="Calibri Light" panose="020F0302020204030204" pitchFamily="34" charset="0"/>
                <a:cs typeface="Calibri Light" panose="020F0302020204030204" pitchFamily="34" charset="0"/>
              </a:rPr>
              <a:t>Develop predictive models using machine learning for future traffic load forecasting.</a:t>
            </a:r>
          </a:p>
          <a:p>
            <a:r>
              <a:rPr lang="en-US" sz="1200" dirty="0">
                <a:latin typeface="Calibri Light" panose="020F0302020204030204" pitchFamily="34" charset="0"/>
                <a:cs typeface="Calibri Light" panose="020F0302020204030204" pitchFamily="34" charset="0"/>
              </a:rPr>
              <a:t>Expand WIM data collection beyond major highways to rural and secondary roads.</a:t>
            </a:r>
          </a:p>
          <a:p>
            <a:r>
              <a:rPr lang="en-US" sz="1200" dirty="0">
                <a:latin typeface="Calibri Light" panose="020F0302020204030204" pitchFamily="34" charset="0"/>
                <a:cs typeface="Calibri Light" panose="020F0302020204030204" pitchFamily="34" charset="0"/>
              </a:rPr>
              <a:t>Utilize AI-driven predictive modeling to improve load forecasting accuracy.</a:t>
            </a:r>
          </a:p>
          <a:p>
            <a:r>
              <a:rPr lang="en-US" sz="1200" dirty="0">
                <a:latin typeface="Calibri Light" panose="020F0302020204030204" pitchFamily="34" charset="0"/>
                <a:cs typeface="Calibri Light" panose="020F0302020204030204" pitchFamily="34" charset="0"/>
              </a:rPr>
              <a:t>Conduct long-term monitoring of bridge health using integrated sensor networks</a:t>
            </a:r>
            <a:r>
              <a:rPr lang="en-US" sz="1200" dirty="0" smtClean="0">
                <a:latin typeface="Calibri Light" panose="020F0302020204030204" pitchFamily="34" charset="0"/>
                <a:cs typeface="Calibri Light" panose="020F0302020204030204" pitchFamily="34" charset="0"/>
              </a:rPr>
              <a:t>.</a:t>
            </a:r>
          </a:p>
          <a:p>
            <a:endParaRPr lang="en-US" sz="1200" dirty="0">
              <a:latin typeface="Calibri Light" panose="020F0302020204030204" pitchFamily="34" charset="0"/>
              <a:cs typeface="Calibri Light" panose="020F0302020204030204" pitchFamily="34" charset="0"/>
            </a:endParaRPr>
          </a:p>
          <a:p>
            <a:endParaRPr lang="en-US" dirty="0"/>
          </a:p>
        </p:txBody>
      </p:sp>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21</a:t>
            </a:fld>
            <a:endParaRPr lang="en"/>
          </a:p>
        </p:txBody>
      </p:sp>
    </p:spTree>
    <p:extLst>
      <p:ext uri="{BB962C8B-B14F-4D97-AF65-F5344CB8AC3E}">
        <p14:creationId xmlns:p14="http://schemas.microsoft.com/office/powerpoint/2010/main" val="12182472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1"/>
        <p:cNvGrpSpPr/>
        <p:nvPr/>
      </p:nvGrpSpPr>
      <p:grpSpPr>
        <a:xfrm>
          <a:off x="0" y="0"/>
          <a:ext cx="0" cy="0"/>
          <a:chOff x="0" y="0"/>
          <a:chExt cx="0" cy="0"/>
        </a:xfrm>
      </p:grpSpPr>
      <p:sp>
        <p:nvSpPr>
          <p:cNvPr id="752" name="Google Shape;752;p35"/>
          <p:cNvSpPr txBox="1">
            <a:spLocks noGrp="1"/>
          </p:cNvSpPr>
          <p:nvPr>
            <p:ph type="sldNum" idx="12"/>
          </p:nvPr>
        </p:nvSpPr>
        <p:spPr>
          <a:xfrm>
            <a:off x="8490504" y="4489800"/>
            <a:ext cx="653700" cy="653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en">
                <a:solidFill>
                  <a:schemeClr val="dk1"/>
                </a:solidFill>
              </a:rPr>
              <a:t>22</a:t>
            </a:fld>
            <a:endParaRPr>
              <a:solidFill>
                <a:schemeClr val="dk1"/>
              </a:solidFill>
            </a:endParaRPr>
          </a:p>
        </p:txBody>
      </p:sp>
      <p:sp>
        <p:nvSpPr>
          <p:cNvPr id="753" name="Google Shape;753;p35"/>
          <p:cNvSpPr txBox="1">
            <a:spLocks noGrp="1"/>
          </p:cNvSpPr>
          <p:nvPr>
            <p:ph type="ctrTitle" idx="4294967295"/>
          </p:nvPr>
        </p:nvSpPr>
        <p:spPr>
          <a:xfrm>
            <a:off x="4055246" y="2094917"/>
            <a:ext cx="4288800" cy="8325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sz="6000" dirty="0" smtClean="0">
                <a:solidFill>
                  <a:schemeClr val="accent1"/>
                </a:solidFill>
              </a:rPr>
              <a:t>Thanks!</a:t>
            </a:r>
            <a:endParaRPr sz="6000" dirty="0">
              <a:solidFill>
                <a:schemeClr val="accent1"/>
              </a:solidFill>
            </a:endParaRPr>
          </a:p>
        </p:txBody>
      </p:sp>
      <p:pic>
        <p:nvPicPr>
          <p:cNvPr id="755" name="Google Shape;755;p35"/>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648603" y="0"/>
            <a:ext cx="2920850" cy="5143500"/>
          </a:xfrm>
          <a:prstGeom prst="rect">
            <a:avLst/>
          </a:prstGeom>
          <a:noFill/>
          <a:ln>
            <a:noFill/>
          </a:ln>
        </p:spPr>
      </p:pic>
    </p:spTree>
    <p:extLst>
      <p:ext uri="{BB962C8B-B14F-4D97-AF65-F5344CB8AC3E}">
        <p14:creationId xmlns:p14="http://schemas.microsoft.com/office/powerpoint/2010/main" val="3617838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buFont typeface="+mj-lt"/>
              <a:buAutoNum type="arabicPeriod"/>
            </a:pPr>
            <a:r>
              <a:rPr lang="en-US" dirty="0" smtClean="0"/>
              <a:t> Introduction </a:t>
            </a:r>
            <a:r>
              <a:rPr lang="en-US" dirty="0"/>
              <a:t/>
            </a:r>
            <a:br>
              <a:rPr lang="en-US" dirty="0"/>
            </a:br>
            <a:r>
              <a:rPr lang="en-US" dirty="0" smtClean="0"/>
              <a:t>1.1  </a:t>
            </a:r>
            <a:r>
              <a:rPr lang="en-US" dirty="0"/>
              <a:t>Aim and objectives of the study </a:t>
            </a:r>
          </a:p>
        </p:txBody>
      </p:sp>
      <p:sp>
        <p:nvSpPr>
          <p:cNvPr id="3" name="Text Placeholder 2"/>
          <p:cNvSpPr>
            <a:spLocks noGrp="1"/>
          </p:cNvSpPr>
          <p:nvPr>
            <p:ph type="body" idx="1"/>
          </p:nvPr>
        </p:nvSpPr>
        <p:spPr>
          <a:xfrm>
            <a:off x="872941" y="1239700"/>
            <a:ext cx="8285013" cy="4001900"/>
          </a:xfrm>
        </p:spPr>
        <p:txBody>
          <a:bodyPr/>
          <a:lstStyle/>
          <a:p>
            <a:pPr marL="0" lvl="0" indent="0">
              <a:lnSpc>
                <a:spcPct val="100000"/>
              </a:lnSpc>
              <a:spcBef>
                <a:spcPts val="1200"/>
              </a:spcBef>
              <a:spcAft>
                <a:spcPts val="200"/>
              </a:spcAft>
              <a:buClr>
                <a:srgbClr val="000000"/>
              </a:buClr>
              <a:buSzPct val="100000"/>
              <a:buNone/>
            </a:pPr>
            <a:r>
              <a:rPr lang="en-US" sz="1400" b="1" u="sng" kern="1200" dirty="0" smtClean="0">
                <a:solidFill>
                  <a:srgbClr val="000000">
                    <a:lumMod val="75000"/>
                    <a:lumOff val="25000"/>
                  </a:srgbClr>
                </a:solidFill>
                <a:latin typeface="Calibri" panose="020F0502020204030204" pitchFamily="34" charset="0"/>
                <a:cs typeface="Calibri" panose="020F0502020204030204" pitchFamily="34" charset="0"/>
              </a:rPr>
              <a:t>Objective </a:t>
            </a:r>
            <a:r>
              <a:rPr lang="en-US" sz="1400" b="1" u="sng" kern="1200" dirty="0">
                <a:solidFill>
                  <a:srgbClr val="000000">
                    <a:lumMod val="75000"/>
                    <a:lumOff val="25000"/>
                  </a:srgbClr>
                </a:solidFill>
                <a:latin typeface="Calibri" panose="020F0502020204030204" pitchFamily="34" charset="0"/>
                <a:cs typeface="Calibri" panose="020F0502020204030204" pitchFamily="34" charset="0"/>
              </a:rPr>
              <a:t>:  </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To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show the application of different statistical tools to make the analysis </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a:solidFill>
                  <a:srgbClr val="000000">
                    <a:lumMod val="75000"/>
                    <a:lumOff val="25000"/>
                  </a:srgbClr>
                </a:solidFill>
                <a:latin typeface="Calibri" panose="020F0502020204030204" pitchFamily="34" charset="0"/>
                <a:cs typeface="Calibri" panose="020F0502020204030204" pitchFamily="34" charset="0"/>
              </a:rPr>
              <a:t>Critical analysis loading situations imposed by traffic, moments and shear forces induced in several types of bridge configurations.</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a:solidFill>
                  <a:srgbClr val="000000">
                    <a:lumMod val="75000"/>
                    <a:lumOff val="25000"/>
                  </a:srgbClr>
                </a:solidFill>
                <a:latin typeface="Calibri" panose="020F0502020204030204" pitchFamily="34" charset="0"/>
                <a:cs typeface="Calibri" panose="020F0502020204030204" pitchFamily="34" charset="0"/>
              </a:rPr>
              <a:t>To develop appropriate software to make simulations on a huge database</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Assess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impact of overloading on reinforced concrete </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bridges</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Utilize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WIM data to enhance live load </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models</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Provide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policy recommendations for infrastructure management</a:t>
            </a:r>
          </a:p>
          <a:p>
            <a:pPr>
              <a:lnSpc>
                <a:spcPct val="100000"/>
              </a:lnSpc>
            </a:pPr>
            <a:endParaRPr lang="en-US" sz="200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3037181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buFont typeface="+mj-lt"/>
              <a:buAutoNum type="arabicPeriod"/>
            </a:pPr>
            <a:r>
              <a:rPr lang="en-US" dirty="0" smtClean="0"/>
              <a:t> Introduction </a:t>
            </a:r>
            <a:r>
              <a:rPr lang="en-US" dirty="0"/>
              <a:t/>
            </a:r>
            <a:br>
              <a:rPr lang="en-US" dirty="0"/>
            </a:br>
            <a:r>
              <a:rPr lang="en-US" dirty="0" smtClean="0"/>
              <a:t>1.2 Research Scope </a:t>
            </a:r>
            <a:endParaRPr lang="en-US" dirty="0"/>
          </a:p>
        </p:txBody>
      </p:sp>
      <p:sp>
        <p:nvSpPr>
          <p:cNvPr id="3" name="Text Placeholder 2"/>
          <p:cNvSpPr>
            <a:spLocks noGrp="1"/>
          </p:cNvSpPr>
          <p:nvPr>
            <p:ph type="body" idx="1"/>
          </p:nvPr>
        </p:nvSpPr>
        <p:spPr>
          <a:xfrm>
            <a:off x="872941" y="1239700"/>
            <a:ext cx="8285013" cy="4001900"/>
          </a:xfrm>
        </p:spPr>
        <p:txBody>
          <a:bodyPr/>
          <a:lstStyle/>
          <a:p>
            <a:pPr marL="174625" lvl="1" indent="-174625">
              <a:lnSpc>
                <a:spcPct val="100000"/>
              </a:lnSpc>
              <a:spcBef>
                <a:spcPts val="200"/>
              </a:spcBef>
              <a:spcAft>
                <a:spcPts val="400"/>
              </a:spcAft>
              <a:buClr>
                <a:srgbClr val="000000"/>
              </a:buClr>
              <a:buSzTx/>
              <a:buFont typeface="Wingdings" panose="05000000000000000000" pitchFamily="2" charset="2"/>
              <a:buChar char="q"/>
            </a:pPr>
            <a:endParaRPr lang="en-US" sz="1400" kern="1200" dirty="0" smtClean="0">
              <a:solidFill>
                <a:srgbClr val="000000">
                  <a:lumMod val="75000"/>
                  <a:lumOff val="25000"/>
                </a:srgbClr>
              </a:solidFill>
              <a:latin typeface="Calibri" panose="020F0502020204030204" pitchFamily="34" charset="0"/>
              <a:cs typeface="Calibri" panose="020F0502020204030204" pitchFamily="34" charset="0"/>
            </a:endParaRP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WIM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Calibration: Ensuring data accuracy to minimize errors in weight measurement</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Load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Analysis: Assessing traffic patterns and axle configurations to determine realistic load effects</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Structural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Reliability Assessment: Investigating bridge stress under excessive loads and identifying critical vulnerabilities</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Policy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Recommendations: Developing strategies for enforcement, regulation, and long-term infrastructure resilience</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0" lvl="1" indent="0">
              <a:lnSpc>
                <a:spcPct val="100000"/>
              </a:lnSpc>
              <a:spcBef>
                <a:spcPts val="200"/>
              </a:spcBef>
              <a:spcAft>
                <a:spcPts val="400"/>
              </a:spcAft>
              <a:buClr>
                <a:srgbClr val="000000"/>
              </a:buClr>
              <a:buSzTx/>
              <a:buNone/>
            </a:pPr>
            <a:r>
              <a:rPr lang="en-US" sz="1400" b="1" u="sng" kern="1200" dirty="0">
                <a:solidFill>
                  <a:srgbClr val="000000">
                    <a:lumMod val="75000"/>
                    <a:lumOff val="25000"/>
                  </a:srgbClr>
                </a:solidFill>
                <a:latin typeface="Calibri" panose="020F0502020204030204" pitchFamily="34" charset="0"/>
                <a:cs typeface="Calibri" panose="020F0502020204030204" pitchFamily="34" charset="0"/>
              </a:rPr>
              <a:t>Importance of WIM in Bridge </a:t>
            </a:r>
            <a:r>
              <a:rPr lang="en-US" sz="1400" b="1" u="sng" kern="1200" dirty="0" smtClean="0">
                <a:solidFill>
                  <a:srgbClr val="000000">
                    <a:lumMod val="75000"/>
                    <a:lumOff val="25000"/>
                  </a:srgbClr>
                </a:solidFill>
                <a:latin typeface="Calibri" panose="020F0502020204030204" pitchFamily="34" charset="0"/>
                <a:cs typeface="Calibri" panose="020F0502020204030204" pitchFamily="34" charset="0"/>
              </a:rPr>
              <a:t>Engineering</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WIM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enables real-time monitoring of vehicle weights, reducing reliance on manual weighing stations</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Identifies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overloaded vehicles that contribute to premature bridge deterioration</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Supports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predictive maintenance strategies, reducing long-term costs and improving infrastructure sustainability.</a:t>
            </a:r>
          </a:p>
          <a:p>
            <a:pPr>
              <a:lnSpc>
                <a:spcPct val="100000"/>
              </a:lnSpc>
            </a:pPr>
            <a:endParaRPr lang="en-US" sz="200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15904233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1.3 Methodology</a:t>
            </a:r>
            <a:endParaRPr lang="en-US" dirty="0"/>
          </a:p>
        </p:txBody>
      </p:sp>
      <p:sp>
        <p:nvSpPr>
          <p:cNvPr id="3" name="Text Placeholder 2"/>
          <p:cNvSpPr>
            <a:spLocks noGrp="1"/>
          </p:cNvSpPr>
          <p:nvPr>
            <p:ph type="body" idx="1"/>
          </p:nvPr>
        </p:nvSpPr>
        <p:spPr>
          <a:xfrm>
            <a:off x="1002265" y="1387559"/>
            <a:ext cx="6650700" cy="2886000"/>
          </a:xfrm>
        </p:spPr>
        <p:txBody>
          <a:bodyPr/>
          <a:lstStyle/>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a:solidFill>
                  <a:srgbClr val="000000">
                    <a:lumMod val="75000"/>
                    <a:lumOff val="25000"/>
                  </a:srgbClr>
                </a:solidFill>
                <a:latin typeface="Calibri" panose="020F0502020204030204" pitchFamily="34" charset="0"/>
                <a:cs typeface="Calibri" panose="020F0502020204030204" pitchFamily="34" charset="0"/>
              </a:rPr>
              <a:t>WIM data collected from Addis-</a:t>
            </a:r>
            <a:r>
              <a:rPr lang="en-US" sz="1400" kern="1200" dirty="0" err="1">
                <a:solidFill>
                  <a:srgbClr val="000000">
                    <a:lumMod val="75000"/>
                    <a:lumOff val="25000"/>
                  </a:srgbClr>
                </a:solidFill>
                <a:latin typeface="Calibri" panose="020F0502020204030204" pitchFamily="34" charset="0"/>
                <a:cs typeface="Calibri" panose="020F0502020204030204" pitchFamily="34" charset="0"/>
              </a:rPr>
              <a:t>Adama</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 Expressway over five years, covering more than 45,000 truck loadings</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Statistical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analysis, including extreme value theory (EVT), to estimate critical loading conditions</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Finite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Element Analysis (FEA) used to simulate bridge response to real-world loading scenarios</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Comparative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evaluation against AASHTO LRFD and Ethiopian Road Authority (ERA) standards.</a:t>
            </a:r>
          </a:p>
          <a:p>
            <a:pPr marL="174625" lvl="1" indent="-174625">
              <a:lnSpc>
                <a:spcPct val="100000"/>
              </a:lnSpc>
              <a:spcBef>
                <a:spcPts val="200"/>
              </a:spcBef>
              <a:spcAft>
                <a:spcPts val="400"/>
              </a:spcAft>
              <a:buClr>
                <a:srgbClr val="000000"/>
              </a:buClr>
              <a:buSzTx/>
              <a:buFont typeface="Wingdings" panose="05000000000000000000" pitchFamily="2" charset="2"/>
              <a:buChar char="q"/>
            </a:pPr>
            <a:endParaRPr lang="en-US" sz="1400" kern="1200" dirty="0">
              <a:solidFill>
                <a:srgbClr val="000000">
                  <a:lumMod val="75000"/>
                  <a:lumOff val="25000"/>
                </a:srgbClr>
              </a:solidFill>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1542244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1.3.2 WIM Data Collection</a:t>
            </a:r>
            <a:endParaRPr lang="en-US" dirty="0"/>
          </a:p>
        </p:txBody>
      </p:sp>
      <p:sp>
        <p:nvSpPr>
          <p:cNvPr id="3" name="Text Placeholder 2"/>
          <p:cNvSpPr>
            <a:spLocks noGrp="1"/>
          </p:cNvSpPr>
          <p:nvPr>
            <p:ph type="body" idx="1"/>
          </p:nvPr>
        </p:nvSpPr>
        <p:spPr>
          <a:xfrm>
            <a:off x="1002265" y="1387559"/>
            <a:ext cx="6650700" cy="2886000"/>
          </a:xfrm>
        </p:spPr>
        <p:txBody>
          <a:bodyPr/>
          <a:lstStyle/>
          <a:p>
            <a:pPr marL="174625" lvl="1" indent="-174625">
              <a:lnSpc>
                <a:spcPct val="100000"/>
              </a:lnSpc>
              <a:spcBef>
                <a:spcPts val="200"/>
              </a:spcBef>
              <a:spcAft>
                <a:spcPts val="400"/>
              </a:spcAft>
              <a:buClr>
                <a:srgbClr val="000000"/>
              </a:buClr>
              <a:buSzTx/>
              <a:buFont typeface="Wingdings" panose="05000000000000000000" pitchFamily="2" charset="2"/>
              <a:buChar char="q"/>
            </a:pPr>
            <a:endParaRPr lang="en-US" sz="1400" kern="1200" dirty="0" smtClean="0">
              <a:solidFill>
                <a:srgbClr val="000000">
                  <a:lumMod val="75000"/>
                  <a:lumOff val="25000"/>
                </a:srgbClr>
              </a:solidFill>
              <a:latin typeface="Calibri" panose="020F0502020204030204" pitchFamily="34" charset="0"/>
              <a:cs typeface="Calibri" panose="020F0502020204030204" pitchFamily="34" charset="0"/>
            </a:endParaRP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Location</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 Addis-</a:t>
            </a:r>
            <a:r>
              <a:rPr lang="en-US" sz="1400" kern="1200" dirty="0" err="1">
                <a:solidFill>
                  <a:srgbClr val="000000">
                    <a:lumMod val="75000"/>
                    <a:lumOff val="25000"/>
                  </a:srgbClr>
                </a:solidFill>
                <a:latin typeface="Calibri" panose="020F0502020204030204" pitchFamily="34" charset="0"/>
                <a:cs typeface="Calibri" panose="020F0502020204030204" pitchFamily="34" charset="0"/>
              </a:rPr>
              <a:t>Adama</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 Expressway, a critical corridor for freight transport</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Dataset</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 Over 45,000 heavy truck loadings recorded, providing a robust sample of live traffic loads</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Parameters</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 Axle loads, vehicle weights, axle spacing, and headway between vehicles</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0" lvl="1" indent="0">
              <a:lnSpc>
                <a:spcPct val="100000"/>
              </a:lnSpc>
              <a:spcBef>
                <a:spcPts val="200"/>
              </a:spcBef>
              <a:spcAft>
                <a:spcPts val="400"/>
              </a:spcAft>
              <a:buClr>
                <a:srgbClr val="000000"/>
              </a:buClr>
              <a:buSzTx/>
              <a:buNone/>
            </a:pPr>
            <a:endParaRPr lang="en-US" sz="1400" b="1" u="sng" kern="1200" dirty="0">
              <a:solidFill>
                <a:srgbClr val="000000">
                  <a:lumMod val="75000"/>
                  <a:lumOff val="25000"/>
                </a:srgbClr>
              </a:solidFill>
              <a:latin typeface="Calibri" panose="020F0502020204030204" pitchFamily="34" charset="0"/>
              <a:cs typeface="Calibri" panose="020F0502020204030204" pitchFamily="34" charset="0"/>
            </a:endParaRPr>
          </a:p>
          <a:p>
            <a:pPr marL="0" lvl="1" indent="0">
              <a:lnSpc>
                <a:spcPct val="100000"/>
              </a:lnSpc>
              <a:spcBef>
                <a:spcPts val="200"/>
              </a:spcBef>
              <a:spcAft>
                <a:spcPts val="400"/>
              </a:spcAft>
              <a:buClr>
                <a:srgbClr val="000000"/>
              </a:buClr>
              <a:buSzTx/>
              <a:buNone/>
            </a:pPr>
            <a:r>
              <a:rPr lang="en-US" sz="1400" b="1" u="sng" kern="1200" dirty="0" smtClean="0">
                <a:solidFill>
                  <a:srgbClr val="000000">
                    <a:lumMod val="75000"/>
                    <a:lumOff val="25000"/>
                  </a:srgbClr>
                </a:solidFill>
                <a:latin typeface="Calibri" panose="020F0502020204030204" pitchFamily="34" charset="0"/>
                <a:cs typeface="Calibri" panose="020F0502020204030204" pitchFamily="34" charset="0"/>
              </a:rPr>
              <a:t>Data Processing and Quality Control</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Erroneous and inconsistent data points removed to ensure accuracy</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Calibration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and validation of WIM sensors performed regularly to maintain reliability</a:t>
            </a: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a:t>
            </a:r>
          </a:p>
          <a:p>
            <a:pPr marL="174625" lvl="1" indent="-174625">
              <a:lnSpc>
                <a:spcPct val="100000"/>
              </a:lnSpc>
              <a:spcBef>
                <a:spcPts val="200"/>
              </a:spcBef>
              <a:spcAft>
                <a:spcPts val="400"/>
              </a:spcAft>
              <a:buClr>
                <a:srgbClr val="000000"/>
              </a:buClr>
              <a:buSzTx/>
              <a:buFont typeface="Wingdings" panose="05000000000000000000" pitchFamily="2" charset="2"/>
              <a:buChar char="q"/>
            </a:pPr>
            <a:r>
              <a:rPr lang="en-US" sz="1400" kern="1200" dirty="0" smtClean="0">
                <a:solidFill>
                  <a:srgbClr val="000000">
                    <a:lumMod val="75000"/>
                    <a:lumOff val="25000"/>
                  </a:srgbClr>
                </a:solidFill>
                <a:latin typeface="Calibri" panose="020F0502020204030204" pitchFamily="34" charset="0"/>
                <a:cs typeface="Calibri" panose="020F0502020204030204" pitchFamily="34" charset="0"/>
              </a:rPr>
              <a:t>Standardized </a:t>
            </a:r>
            <a:r>
              <a:rPr lang="en-US" sz="1400" kern="1200" dirty="0">
                <a:solidFill>
                  <a:srgbClr val="000000">
                    <a:lumMod val="75000"/>
                    <a:lumOff val="25000"/>
                  </a:srgbClr>
                </a:solidFill>
                <a:latin typeface="Calibri" panose="020F0502020204030204" pitchFamily="34" charset="0"/>
                <a:cs typeface="Calibri" panose="020F0502020204030204" pitchFamily="34" charset="0"/>
              </a:rPr>
              <a:t>methodologies followed for data cleaning and quality control.</a:t>
            </a: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20653931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1.3.2 WIM Data Collection (cont...)</a:t>
            </a:r>
            <a:endParaRPr lang="en-US"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7</a:t>
            </a:fld>
            <a:endParaRPr lang="en"/>
          </a:p>
        </p:txBody>
      </p:sp>
      <p:sp>
        <p:nvSpPr>
          <p:cNvPr id="6" name="Rectangle 5"/>
          <p:cNvSpPr/>
          <p:nvPr/>
        </p:nvSpPr>
        <p:spPr>
          <a:xfrm>
            <a:off x="982913" y="1232085"/>
            <a:ext cx="3316863" cy="1974748"/>
          </a:xfrm>
          <a:prstGeom prst="rect">
            <a:avLst/>
          </a:prstGeom>
          <a:solidFill>
            <a:schemeClr val="tx1">
              <a:lumMod val="75000"/>
              <a:lumOff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smtClean="0"/>
              <a:t>     Data Collection Area</a:t>
            </a:r>
          </a:p>
          <a:p>
            <a:pPr algn="ctr"/>
            <a:endParaRPr lang="en-US" sz="2000" dirty="0"/>
          </a:p>
          <a:p>
            <a:pPr algn="ctr"/>
            <a:endParaRPr lang="en-US" sz="2000" dirty="0" smtClean="0"/>
          </a:p>
          <a:p>
            <a:pPr algn="ctr"/>
            <a:endParaRPr lang="en-US" sz="2000" dirty="0"/>
          </a:p>
          <a:p>
            <a:pPr algn="ctr"/>
            <a:endParaRPr lang="en-US" sz="900" dirty="0" smtClean="0"/>
          </a:p>
          <a:p>
            <a:pPr algn="r"/>
            <a:r>
              <a:rPr lang="en-US" sz="1400" dirty="0" smtClean="0"/>
              <a:t>.      </a:t>
            </a:r>
            <a:endParaRPr lang="en-US" sz="1400" b="0" dirty="0" smtClean="0">
              <a:solidFill>
                <a:schemeClr val="bg1"/>
              </a:solidFill>
              <a:effectLst/>
            </a:endParaRPr>
          </a:p>
          <a:p>
            <a:pPr algn="ctr"/>
            <a:endParaRPr lang="en-US" sz="2000" dirty="0" smtClean="0"/>
          </a:p>
        </p:txBody>
      </p:sp>
      <p:sp>
        <p:nvSpPr>
          <p:cNvPr id="7" name="Rectangle 6"/>
          <p:cNvSpPr/>
          <p:nvPr/>
        </p:nvSpPr>
        <p:spPr>
          <a:xfrm>
            <a:off x="4340757" y="1277634"/>
            <a:ext cx="3632812" cy="1929199"/>
          </a:xfrm>
          <a:prstGeom prst="rect">
            <a:avLst/>
          </a:prstGeom>
          <a:solidFill>
            <a:schemeClr val="tx1">
              <a:lumMod val="75000"/>
              <a:lumOff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000" dirty="0" smtClean="0"/>
              <a:t>Overloading Detection System</a:t>
            </a:r>
            <a:endParaRPr lang="en-GB" sz="2000" dirty="0" smtClean="0">
              <a:solidFill>
                <a:srgbClr val="FFFF00"/>
              </a:solidFill>
            </a:endParaRPr>
          </a:p>
        </p:txBody>
      </p:sp>
      <p:sp>
        <p:nvSpPr>
          <p:cNvPr id="10" name="Rectangle 9"/>
          <p:cNvSpPr/>
          <p:nvPr/>
        </p:nvSpPr>
        <p:spPr>
          <a:xfrm>
            <a:off x="2311717" y="3184947"/>
            <a:ext cx="3910432" cy="1595233"/>
          </a:xfrm>
          <a:prstGeom prst="rect">
            <a:avLst/>
          </a:prstGeom>
          <a:solidFill>
            <a:schemeClr val="tx1">
              <a:lumMod val="75000"/>
              <a:lumOff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000" dirty="0" smtClean="0"/>
              <a:t>Vehicle Classes and symbols</a:t>
            </a:r>
          </a:p>
        </p:txBody>
      </p:sp>
      <p:pic>
        <p:nvPicPr>
          <p:cNvPr id="13" name="Picture 12"/>
          <p:cNvPicPr/>
          <p:nvPr/>
        </p:nvPicPr>
        <p:blipFill>
          <a:blip r:embed="rId2" cstate="email">
            <a:extLst>
              <a:ext uri="{28A0092B-C50C-407E-A947-70E740481C1C}">
                <a14:useLocalDpi xmlns:a14="http://schemas.microsoft.com/office/drawing/2010/main"/>
              </a:ext>
            </a:extLst>
          </a:blip>
          <a:stretch>
            <a:fillRect/>
          </a:stretch>
        </p:blipFill>
        <p:spPr>
          <a:xfrm>
            <a:off x="1530216" y="1572419"/>
            <a:ext cx="2064300" cy="1567816"/>
          </a:xfrm>
          <a:prstGeom prst="rect">
            <a:avLst/>
          </a:prstGeom>
        </p:spPr>
      </p:pic>
      <p:pic>
        <p:nvPicPr>
          <p:cNvPr id="14" name="Picture 13"/>
          <p:cNvPicPr/>
          <p:nvPr/>
        </p:nvPicPr>
        <p:blipFill>
          <a:blip r:embed="rId3" cstate="email">
            <a:extLst>
              <a:ext uri="{28A0092B-C50C-407E-A947-70E740481C1C}">
                <a14:useLocalDpi xmlns:a14="http://schemas.microsoft.com/office/drawing/2010/main"/>
              </a:ext>
            </a:extLst>
          </a:blip>
          <a:stretch>
            <a:fillRect/>
          </a:stretch>
        </p:blipFill>
        <p:spPr>
          <a:xfrm>
            <a:off x="4710637" y="1644412"/>
            <a:ext cx="3139838" cy="1495823"/>
          </a:xfrm>
          <a:prstGeom prst="rect">
            <a:avLst/>
          </a:prstGeom>
        </p:spPr>
      </p:pic>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855767" y="3543505"/>
            <a:ext cx="2822331" cy="1248575"/>
          </a:xfrm>
          <a:prstGeom prst="rect">
            <a:avLst/>
          </a:prstGeom>
        </p:spPr>
      </p:pic>
    </p:spTree>
    <p:extLst>
      <p:ext uri="{BB962C8B-B14F-4D97-AF65-F5344CB8AC3E}">
        <p14:creationId xmlns:p14="http://schemas.microsoft.com/office/powerpoint/2010/main" val="2037519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1.4 Cleaning </a:t>
            </a:r>
            <a:r>
              <a:rPr lang="en-US" sz="2400" b="1" dirty="0"/>
              <a:t>(Filtration) of Unreliable </a:t>
            </a:r>
            <a:r>
              <a:rPr lang="en-US" sz="2400" b="1" dirty="0" smtClean="0"/>
              <a:t>WIM Data </a:t>
            </a:r>
            <a:r>
              <a:rPr lang="en-US" sz="2400" b="1" dirty="0"/>
              <a:t/>
            </a:r>
            <a:br>
              <a:rPr lang="en-US" sz="2400" b="1" dirty="0"/>
            </a:br>
            <a:endParaRPr lang="en-US" dirty="0"/>
          </a:p>
        </p:txBody>
      </p:sp>
      <p:sp>
        <p:nvSpPr>
          <p:cNvPr id="3" name="Text Placeholder 2"/>
          <p:cNvSpPr>
            <a:spLocks noGrp="1"/>
          </p:cNvSpPr>
          <p:nvPr>
            <p:ph type="body" idx="1"/>
          </p:nvPr>
        </p:nvSpPr>
        <p:spPr>
          <a:xfrm>
            <a:off x="1199774" y="1599700"/>
            <a:ext cx="7304479" cy="1918911"/>
          </a:xfrm>
        </p:spPr>
        <p:txBody>
          <a:bodyPr/>
          <a:lstStyle/>
          <a:p>
            <a:pPr marL="342900" lvl="0" indent="-342900" algn="just">
              <a:lnSpc>
                <a:spcPct val="150000"/>
              </a:lnSpc>
              <a:spcBef>
                <a:spcPts val="0"/>
              </a:spcBef>
              <a:buClr>
                <a:srgbClr val="05AB8F"/>
              </a:buClr>
              <a:buSzTx/>
              <a:buFont typeface="Arial" panose="020B0604020202020204" pitchFamily="34" charset="0"/>
              <a:buChar char="•"/>
            </a:pPr>
            <a:r>
              <a:rPr lang="en-US" sz="1800" kern="1200" dirty="0" smtClean="0">
                <a:solidFill>
                  <a:srgbClr val="BD582C">
                    <a:lumMod val="75000"/>
                  </a:srgbClr>
                </a:solidFill>
                <a:latin typeface="Calibri" panose="020F0502020204030204" pitchFamily="34" charset="0"/>
                <a:ea typeface="Calibri" panose="020F0502020204030204" pitchFamily="34" charset="0"/>
                <a:cs typeface="Calibri" panose="020F0502020204030204" pitchFamily="34" charset="0"/>
              </a:rPr>
              <a:t>The </a:t>
            </a:r>
            <a:r>
              <a:rPr lang="en-US" sz="1800" kern="1200" dirty="0">
                <a:solidFill>
                  <a:srgbClr val="BD582C">
                    <a:lumMod val="75000"/>
                  </a:srgbClr>
                </a:solidFill>
                <a:latin typeface="Calibri" panose="020F0502020204030204" pitchFamily="34" charset="0"/>
                <a:ea typeface="Calibri" panose="020F0502020204030204" pitchFamily="34" charset="0"/>
                <a:cs typeface="Calibri" panose="020F0502020204030204" pitchFamily="34" charset="0"/>
              </a:rPr>
              <a:t>cleaning techniques used in this </a:t>
            </a:r>
            <a:r>
              <a:rPr lang="en-US" sz="1800" kern="1200" dirty="0" smtClean="0">
                <a:solidFill>
                  <a:srgbClr val="BD582C">
                    <a:lumMod val="75000"/>
                  </a:srgbClr>
                </a:solidFill>
                <a:latin typeface="Calibri" panose="020F0502020204030204" pitchFamily="34" charset="0"/>
                <a:ea typeface="Calibri" panose="020F0502020204030204" pitchFamily="34" charset="0"/>
                <a:cs typeface="Calibri" panose="020F0502020204030204" pitchFamily="34" charset="0"/>
              </a:rPr>
              <a:t>work by </a:t>
            </a:r>
            <a:r>
              <a:rPr lang="en-US" sz="1800" kern="1200" dirty="0">
                <a:solidFill>
                  <a:srgbClr val="BD582C">
                    <a:lumMod val="75000"/>
                  </a:srgbClr>
                </a:solidFill>
                <a:latin typeface="Calibri" panose="020F0502020204030204" pitchFamily="34" charset="0"/>
                <a:ea typeface="Calibri" panose="020F0502020204030204" pitchFamily="34" charset="0"/>
                <a:cs typeface="Calibri" panose="020F0502020204030204" pitchFamily="34" charset="0"/>
              </a:rPr>
              <a:t>prominent authors (Enright and O’Brien, 2011; </a:t>
            </a:r>
            <a:r>
              <a:rPr lang="en-US" sz="1800" kern="1200" dirty="0" err="1">
                <a:solidFill>
                  <a:srgbClr val="BD582C">
                    <a:lumMod val="75000"/>
                  </a:srgbClr>
                </a:solidFill>
                <a:latin typeface="Calibri" panose="020F0502020204030204" pitchFamily="34" charset="0"/>
                <a:ea typeface="Calibri" panose="020F0502020204030204" pitchFamily="34" charset="0"/>
                <a:cs typeface="Calibri" panose="020F0502020204030204" pitchFamily="34" charset="0"/>
              </a:rPr>
              <a:t>Getachew</a:t>
            </a:r>
            <a:r>
              <a:rPr lang="en-US" sz="1800" kern="1200" dirty="0">
                <a:solidFill>
                  <a:srgbClr val="BD582C">
                    <a:lumMod val="75000"/>
                  </a:srgbClr>
                </a:solidFill>
                <a:latin typeface="Calibri" panose="020F0502020204030204" pitchFamily="34" charset="0"/>
                <a:ea typeface="Calibri" panose="020F0502020204030204" pitchFamily="34" charset="0"/>
                <a:cs typeface="Calibri" panose="020F0502020204030204" pitchFamily="34" charset="0"/>
              </a:rPr>
              <a:t>, 2003; </a:t>
            </a:r>
            <a:r>
              <a:rPr lang="en-US" sz="1800" kern="1200" dirty="0" err="1">
                <a:solidFill>
                  <a:srgbClr val="BD582C">
                    <a:lumMod val="75000"/>
                  </a:srgbClr>
                </a:solidFill>
                <a:latin typeface="Calibri" panose="020F0502020204030204" pitchFamily="34" charset="0"/>
                <a:ea typeface="Calibri" panose="020F0502020204030204" pitchFamily="34" charset="0"/>
                <a:cs typeface="Calibri" panose="020F0502020204030204" pitchFamily="34" charset="0"/>
              </a:rPr>
              <a:t>Sivakumar</a:t>
            </a:r>
            <a:r>
              <a:rPr lang="en-US" sz="1800" kern="1200" dirty="0">
                <a:solidFill>
                  <a:srgbClr val="BD582C">
                    <a:lumMod val="75000"/>
                  </a:srgbClr>
                </a:solidFill>
                <a:latin typeface="Calibri" panose="020F0502020204030204" pitchFamily="34" charset="0"/>
                <a:ea typeface="Calibri" panose="020F0502020204030204" pitchFamily="34" charset="0"/>
                <a:cs typeface="Calibri" panose="020F0502020204030204" pitchFamily="34" charset="0"/>
              </a:rPr>
              <a:t> et al., 2011, Xiao Yi Zhou, 2013) are presented in Table below:</a:t>
            </a:r>
          </a:p>
          <a:p>
            <a:endParaRPr lang="en-US" sz="180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8</a:t>
            </a:fld>
            <a:endParaRPr lang="en"/>
          </a:p>
        </p:txBody>
      </p:sp>
      <p:pic>
        <p:nvPicPr>
          <p:cNvPr id="5" name="Picture 4"/>
          <p:cNvPicPr/>
          <p:nvPr/>
        </p:nvPicPr>
        <p:blipFill>
          <a:blip r:embed="rId2" cstate="email">
            <a:extLst>
              <a:ext uri="{28A0092B-C50C-407E-A947-70E740481C1C}">
                <a14:useLocalDpi xmlns:a14="http://schemas.microsoft.com/office/drawing/2010/main"/>
              </a:ext>
            </a:extLst>
          </a:blip>
          <a:stretch>
            <a:fillRect/>
          </a:stretch>
        </p:blipFill>
        <p:spPr>
          <a:xfrm>
            <a:off x="7613244" y="101975"/>
            <a:ext cx="1130300" cy="1216025"/>
          </a:xfrm>
          <a:prstGeom prst="rect">
            <a:avLst/>
          </a:prstGeom>
        </p:spPr>
      </p:pic>
    </p:spTree>
    <p:extLst>
      <p:ext uri="{BB962C8B-B14F-4D97-AF65-F5344CB8AC3E}">
        <p14:creationId xmlns:p14="http://schemas.microsoft.com/office/powerpoint/2010/main" val="3147237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9</a:t>
            </a:fld>
            <a:endParaRPr lang="en"/>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59626" y="31000"/>
            <a:ext cx="7326675" cy="5112500"/>
          </a:xfrm>
          <a:prstGeom prst="rect">
            <a:avLst/>
          </a:prstGeom>
        </p:spPr>
      </p:pic>
    </p:spTree>
    <p:extLst>
      <p:ext uri="{BB962C8B-B14F-4D97-AF65-F5344CB8AC3E}">
        <p14:creationId xmlns:p14="http://schemas.microsoft.com/office/powerpoint/2010/main" val="2572598650"/>
      </p:ext>
    </p:extLst>
  </p:cSld>
  <p:clrMapOvr>
    <a:masterClrMapping/>
  </p:clrMapOvr>
  <p:timing>
    <p:tnLst>
      <p:par>
        <p:cTn id="1" dur="indefinite" restart="never" nodeType="tmRoot"/>
      </p:par>
    </p:tnLst>
  </p:timing>
</p:sld>
</file>

<file path=ppt/theme/theme1.xml><?xml version="1.0" encoding="utf-8"?>
<a:theme xmlns:a="http://schemas.openxmlformats.org/drawingml/2006/main" name="Lodovico template">
  <a:themeElements>
    <a:clrScheme name="Custom 347">
      <a:dk1>
        <a:srgbClr val="272A36"/>
      </a:dk1>
      <a:lt1>
        <a:srgbClr val="FFFFFF"/>
      </a:lt1>
      <a:dk2>
        <a:srgbClr val="808392"/>
      </a:dk2>
      <a:lt2>
        <a:srgbClr val="E0E0E7"/>
      </a:lt2>
      <a:accent1>
        <a:srgbClr val="FFAD1D"/>
      </a:accent1>
      <a:accent2>
        <a:srgbClr val="EB7700"/>
      </a:accent2>
      <a:accent3>
        <a:srgbClr val="FD7E6B"/>
      </a:accent3>
      <a:accent4>
        <a:srgbClr val="F03131"/>
      </a:accent4>
      <a:accent5>
        <a:srgbClr val="41B5FF"/>
      </a:accent5>
      <a:accent6>
        <a:srgbClr val="1E87CA"/>
      </a:accent6>
      <a:hlink>
        <a:srgbClr val="272A36"/>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1367</TotalTime>
  <Words>1413</Words>
  <Application>Microsoft Office PowerPoint</Application>
  <PresentationFormat>On-screen Show (16:9)</PresentationFormat>
  <Paragraphs>223</Paragraphs>
  <Slides>22</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Barlow SemiBold</vt:lpstr>
      <vt:lpstr>Georgia</vt:lpstr>
      <vt:lpstr>Times New Roman</vt:lpstr>
      <vt:lpstr>Calibri</vt:lpstr>
      <vt:lpstr>Calibri Light</vt:lpstr>
      <vt:lpstr>Barlow Light</vt:lpstr>
      <vt:lpstr>Cambria Math</vt:lpstr>
      <vt:lpstr>Wingdings</vt:lpstr>
      <vt:lpstr>Lodovico template</vt:lpstr>
      <vt:lpstr>  Safety Assessment of Reinforced Concrete Highway Bridges for Overloading Vehicles Using Weigh-In-Motion (WIM) Data  By Binyam Wesenseged </vt:lpstr>
      <vt:lpstr> Introduction  1.1  Aim and objectives of the study </vt:lpstr>
      <vt:lpstr> Introduction  1.1  Aim and objectives of the study </vt:lpstr>
      <vt:lpstr> Introduction  1.2 Research Scope </vt:lpstr>
      <vt:lpstr>1.3 Methodology</vt:lpstr>
      <vt:lpstr>1.3.2 WIM Data Collection</vt:lpstr>
      <vt:lpstr>1.3.2 WIM Data Collection (cont...)</vt:lpstr>
      <vt:lpstr>1.4 Cleaning (Filtration) of Unreliable WIM Data  </vt:lpstr>
      <vt:lpstr>PowerPoint Presentation</vt:lpstr>
      <vt:lpstr> 2. General Statistical Properties of the WIM Data </vt:lpstr>
      <vt:lpstr>2.1 OVERLOADING</vt:lpstr>
      <vt:lpstr>Overloaded Vehicles which were observed during site visit</vt:lpstr>
      <vt:lpstr>3 Statistical Distributions</vt:lpstr>
      <vt:lpstr>PowerPoint Presentation</vt:lpstr>
      <vt:lpstr>4. Extrapolation using Different Extrapolation Techniques</vt:lpstr>
      <vt:lpstr>4.1 Key Findings - Load Underestimation </vt:lpstr>
      <vt:lpstr>4.2 Alternative Live Load Models  </vt:lpstr>
      <vt:lpstr>4.2 Alternative Live Load Models  </vt:lpstr>
      <vt:lpstr>4.3 Comparison of WIM extrapolated data with proposed options   </vt:lpstr>
      <vt:lpstr>5. Conclusion and Recommendations      5.1 Conclusion</vt:lpstr>
      <vt:lpstr>6. Recommendation's</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Live Load Model for Ethiopian Short to Medium Span Bridges.    By Binyam Wesenseged</dc:title>
  <dc:creator>Lema</dc:creator>
  <cp:lastModifiedBy>Hans van Loo</cp:lastModifiedBy>
  <cp:revision>54</cp:revision>
  <cp:lastPrinted>2020-12-20T19:36:41Z</cp:lastPrinted>
  <dcterms:modified xsi:type="dcterms:W3CDTF">2025-08-29T07:07:39Z</dcterms:modified>
</cp:coreProperties>
</file>