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webp" ContentType="image/webp"/>
  <Default Extension="jpeg" ContentType="image/jpeg"/>
  <Default Extension="rels" ContentType="application/vnd.openxmlformats-package.relationships+xml"/>
  <Default Extension="xml" ContentType="application/xml"/>
  <Default Extension="avif" ContentType="image/av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2.xml" ContentType="application/vnd.openxmlformats-officedocument.drawingml.chart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289" r:id="rId3"/>
    <p:sldId id="313" r:id="rId4"/>
    <p:sldId id="287" r:id="rId5"/>
    <p:sldId id="290" r:id="rId6"/>
    <p:sldId id="285" r:id="rId7"/>
    <p:sldId id="261" r:id="rId8"/>
    <p:sldId id="262" r:id="rId9"/>
    <p:sldId id="263" r:id="rId10"/>
    <p:sldId id="264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314" r:id="rId19"/>
    <p:sldId id="274" r:id="rId20"/>
    <p:sldId id="291" r:id="rId21"/>
    <p:sldId id="275" r:id="rId22"/>
    <p:sldId id="276" r:id="rId23"/>
    <p:sldId id="277" r:id="rId24"/>
    <p:sldId id="279" r:id="rId25"/>
    <p:sldId id="280" r:id="rId26"/>
    <p:sldId id="281" r:id="rId27"/>
    <p:sldId id="282" r:id="rId28"/>
    <p:sldId id="286" r:id="rId29"/>
    <p:sldId id="312" r:id="rId3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5" roundtripDataSignature="AMtx7mhdif9bgsOHNfNYDXWNeLSMPKvXP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D5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818E6C74-6688-4772-AB95-355C64E13A23}">
  <a:tblStyle styleId="{818E6C74-6688-4772-AB95-355C64E13A23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6E6E6"/>
          </a:solidFill>
        </a:fill>
      </a:tcStyle>
    </a:wholeTbl>
    <a:band1H>
      <a:tcTxStyle b="off" i="off"/>
      <a:tcStyle>
        <a:tcBdr/>
        <a:fill>
          <a:solidFill>
            <a:srgbClr val="EECACA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EECACA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71708" autoAdjust="0"/>
  </p:normalViewPr>
  <p:slideViewPr>
    <p:cSldViewPr snapToGrid="0">
      <p:cViewPr>
        <p:scale>
          <a:sx n="55" d="100"/>
          <a:sy n="55" d="100"/>
        </p:scale>
        <p:origin x="-906" y="-1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customschemas.google.com/relationships/presentationmetadata" Target="metadata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mhauptman\Downloads\Book1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C:\Users\Martin\Desktop\New%20folder\April%202024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v>Dravograd-Radlje</c:v>
          </c:tx>
          <c:spPr>
            <a:ln w="19050" cap="rnd">
              <a:noFill/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'Sheet1 (2)'!$B$1:$O$1</c:f>
              <c:numCache>
                <c:formatCode>General</c:formatCod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</c:numCache>
            </c:numRef>
          </c:xVal>
          <c:yVal>
            <c:numRef>
              <c:f>'Sheet1 (2)'!$B$2:$O$2</c:f>
              <c:numCache>
                <c:formatCode>0%</c:formatCode>
                <c:ptCount val="14"/>
                <c:pt idx="0">
                  <c:v>0.24828197738860561</c:v>
                </c:pt>
                <c:pt idx="1">
                  <c:v>0.26400000000000001</c:v>
                </c:pt>
                <c:pt idx="2">
                  <c:v>0.29553264604810997</c:v>
                </c:pt>
                <c:pt idx="3">
                  <c:v>0.21546961325966851</c:v>
                </c:pt>
                <c:pt idx="4">
                  <c:v>0.18437500000000001</c:v>
                </c:pt>
                <c:pt idx="5">
                  <c:v>0.18803418803418803</c:v>
                </c:pt>
                <c:pt idx="6">
                  <c:v>0.22413793103448276</c:v>
                </c:pt>
                <c:pt idx="7">
                  <c:v>2.9172644667623173E-2</c:v>
                </c:pt>
                <c:pt idx="8">
                  <c:v>0.16</c:v>
                </c:pt>
                <c:pt idx="9">
                  <c:v>0.161</c:v>
                </c:pt>
                <c:pt idx="10">
                  <c:v>0.19358641829757131</c:v>
                </c:pt>
                <c:pt idx="11">
                  <c:v>9.0914790895980951E-2</c:v>
                </c:pt>
                <c:pt idx="12">
                  <c:v>0.24184347477982379</c:v>
                </c:pt>
                <c:pt idx="13">
                  <c:v>0.1055001970387885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F65D-407C-916B-CAEE3097CC32}"/>
            </c:ext>
          </c:extLst>
        </c:ser>
        <c:ser>
          <c:idx val="1"/>
          <c:order val="1"/>
          <c:tx>
            <c:v>Ruta-Maribor</c:v>
          </c:tx>
          <c:spPr>
            <a:ln w="19050" cap="rnd">
              <a:noFill/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'Sheet1 (2)'!$B$1:$O$1</c:f>
              <c:numCache>
                <c:formatCode>General</c:formatCod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</c:numCache>
            </c:numRef>
          </c:xVal>
          <c:yVal>
            <c:numRef>
              <c:f>'Sheet1 (2)'!$B$3:$O$3</c:f>
              <c:numCache>
                <c:formatCode>0%</c:formatCode>
                <c:ptCount val="14"/>
                <c:pt idx="0">
                  <c:v>0.15211768509537665</c:v>
                </c:pt>
                <c:pt idx="1">
                  <c:v>9.9000000000000005E-2</c:v>
                </c:pt>
                <c:pt idx="2">
                  <c:v>8.9494163424124515E-2</c:v>
                </c:pt>
                <c:pt idx="3">
                  <c:v>0.12200956937799043</c:v>
                </c:pt>
                <c:pt idx="4">
                  <c:v>5.6218057921635436E-2</c:v>
                </c:pt>
                <c:pt idx="5">
                  <c:v>5.938697318007663E-2</c:v>
                </c:pt>
                <c:pt idx="6">
                  <c:v>3.2504780114722756E-2</c:v>
                </c:pt>
                <c:pt idx="7">
                  <c:v>0.1168619791666667</c:v>
                </c:pt>
                <c:pt idx="8">
                  <c:v>8.2000000000000003E-2</c:v>
                </c:pt>
                <c:pt idx="9">
                  <c:v>0.126</c:v>
                </c:pt>
                <c:pt idx="10">
                  <c:v>9.3444909344490928E-2</c:v>
                </c:pt>
                <c:pt idx="11">
                  <c:v>8.0962059620596188E-2</c:v>
                </c:pt>
                <c:pt idx="12">
                  <c:v>5.6949152542372879E-2</c:v>
                </c:pt>
                <c:pt idx="13">
                  <c:v>0.11155091759625764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F65D-407C-916B-CAEE3097CC32}"/>
            </c:ext>
          </c:extLst>
        </c:ser>
        <c:ser>
          <c:idx val="2"/>
          <c:order val="2"/>
          <c:tx>
            <c:v>Spuhlja-Ormož</c:v>
          </c:tx>
          <c:spPr>
            <a:ln w="19050" cap="rnd">
              <a:noFill/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chemeClr val="accent3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'Sheet1 (2)'!$B$1:$O$1</c:f>
              <c:numCache>
                <c:formatCode>General</c:formatCod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</c:numCache>
            </c:numRef>
          </c:xVal>
          <c:yVal>
            <c:numRef>
              <c:f>'Sheet1 (2)'!$B$4:$O$4</c:f>
              <c:numCache>
                <c:formatCode>0%</c:formatCode>
                <c:ptCount val="14"/>
                <c:pt idx="0">
                  <c:v>0.15211768509537665</c:v>
                </c:pt>
                <c:pt idx="1">
                  <c:v>9.9000000000000005E-2</c:v>
                </c:pt>
                <c:pt idx="2">
                  <c:v>8.9494163424124515E-2</c:v>
                </c:pt>
                <c:pt idx="3">
                  <c:v>0.12200956937799043</c:v>
                </c:pt>
                <c:pt idx="4">
                  <c:v>5.6218057921635436E-2</c:v>
                </c:pt>
                <c:pt idx="5">
                  <c:v>5.938697318007663E-2</c:v>
                </c:pt>
                <c:pt idx="6">
                  <c:v>3.2504780114722756E-2</c:v>
                </c:pt>
                <c:pt idx="7">
                  <c:v>6.050420168067222E-2</c:v>
                </c:pt>
                <c:pt idx="8">
                  <c:v>7.4999999999999997E-2</c:v>
                </c:pt>
                <c:pt idx="9">
                  <c:v>9.6000000000000002E-2</c:v>
                </c:pt>
                <c:pt idx="10">
                  <c:v>0.11635750421585159</c:v>
                </c:pt>
                <c:pt idx="11">
                  <c:v>0.13288069835111541</c:v>
                </c:pt>
                <c:pt idx="12">
                  <c:v>7.7098078867542968E-2</c:v>
                </c:pt>
                <c:pt idx="13">
                  <c:v>0.15885646920129678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F65D-407C-916B-CAEE3097CC32}"/>
            </c:ext>
          </c:extLst>
        </c:ser>
        <c:ser>
          <c:idx val="3"/>
          <c:order val="3"/>
          <c:tx>
            <c:v>Sl. Bistrica-Pragersko</c:v>
          </c:tx>
          <c:spPr>
            <a:ln w="19050" cap="rnd">
              <a:noFill/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chemeClr val="accent4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'Sheet1 (2)'!$B$1:$O$1</c:f>
              <c:numCache>
                <c:formatCode>General</c:formatCod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</c:numCache>
            </c:numRef>
          </c:xVal>
          <c:yVal>
            <c:numRef>
              <c:f>'Sheet1 (2)'!$B$5:$O$5</c:f>
              <c:numCache>
                <c:formatCode>0%</c:formatCode>
                <c:ptCount val="14"/>
                <c:pt idx="0">
                  <c:v>0.3491672531081399</c:v>
                </c:pt>
                <c:pt idx="1">
                  <c:v>0.106</c:v>
                </c:pt>
                <c:pt idx="2">
                  <c:v>0.19260918253079506</c:v>
                </c:pt>
                <c:pt idx="3">
                  <c:v>9.5571095571095568E-2</c:v>
                </c:pt>
                <c:pt idx="4">
                  <c:v>0.14895947426067907</c:v>
                </c:pt>
                <c:pt idx="5">
                  <c:v>0.11074197120708748</c:v>
                </c:pt>
                <c:pt idx="6">
                  <c:v>0.11239495798319328</c:v>
                </c:pt>
                <c:pt idx="7">
                  <c:v>3.687512649261282E-2</c:v>
                </c:pt>
                <c:pt idx="8">
                  <c:v>0.11700000000000001</c:v>
                </c:pt>
                <c:pt idx="9">
                  <c:v>0.107</c:v>
                </c:pt>
                <c:pt idx="10">
                  <c:v>0.1065243551509444</c:v>
                </c:pt>
                <c:pt idx="11">
                  <c:v>0.14071275908345346</c:v>
                </c:pt>
                <c:pt idx="12">
                  <c:v>0.26824249165739711</c:v>
                </c:pt>
                <c:pt idx="13">
                  <c:v>0.1268201617921593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F65D-407C-916B-CAEE3097CC32}"/>
            </c:ext>
          </c:extLst>
        </c:ser>
        <c:ser>
          <c:idx val="4"/>
          <c:order val="4"/>
          <c:tx>
            <c:v>Velenje-Črnova</c:v>
          </c:tx>
          <c:spPr>
            <a:ln w="19050" cap="rnd">
              <a:noFill/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chemeClr val="accent5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'Sheet1 (2)'!$B$1:$O$1</c:f>
              <c:numCache>
                <c:formatCode>General</c:formatCod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</c:numCache>
            </c:numRef>
          </c:xVal>
          <c:yVal>
            <c:numRef>
              <c:f>'Sheet1 (2)'!$B$6:$O$6</c:f>
              <c:numCache>
                <c:formatCode>0%</c:formatCode>
                <c:ptCount val="14"/>
                <c:pt idx="0">
                  <c:v>0.34871589085072235</c:v>
                </c:pt>
                <c:pt idx="1">
                  <c:v>6.4000000000000001E-2</c:v>
                </c:pt>
                <c:pt idx="2">
                  <c:v>0.11837455830388692</c:v>
                </c:pt>
                <c:pt idx="3">
                  <c:v>8.9285714285714288E-2</c:v>
                </c:pt>
                <c:pt idx="4">
                  <c:v>6.1728395061728392E-2</c:v>
                </c:pt>
                <c:pt idx="5">
                  <c:v>0.11625708884688091</c:v>
                </c:pt>
                <c:pt idx="6">
                  <c:v>0.12733260153677278</c:v>
                </c:pt>
                <c:pt idx="7">
                  <c:v>6.8745377398886726E-2</c:v>
                </c:pt>
                <c:pt idx="8">
                  <c:v>0.14599999999999999</c:v>
                </c:pt>
                <c:pt idx="9">
                  <c:v>9.5000000000000001E-2</c:v>
                </c:pt>
                <c:pt idx="10">
                  <c:v>9.7664543524416142E-2</c:v>
                </c:pt>
                <c:pt idx="11">
                  <c:v>8.9347781639746479E-2</c:v>
                </c:pt>
                <c:pt idx="12">
                  <c:v>0.19266023550413677</c:v>
                </c:pt>
                <c:pt idx="13">
                  <c:v>2.2330661840744573E-2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9-F65D-407C-916B-CAEE3097CC32}"/>
            </c:ext>
          </c:extLst>
        </c:ser>
        <c:ser>
          <c:idx val="5"/>
          <c:order val="5"/>
          <c:tx>
            <c:v>Celje-Šmarjeta</c:v>
          </c:tx>
          <c:spPr>
            <a:ln w="19050" cap="rnd">
              <a:noFill/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chemeClr val="accent6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'Sheet1 (2)'!$B$1:$O$1</c:f>
              <c:numCache>
                <c:formatCode>General</c:formatCod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</c:numCache>
            </c:numRef>
          </c:xVal>
          <c:yVal>
            <c:numRef>
              <c:f>'Sheet1 (2)'!$B$7:$O$7</c:f>
              <c:numCache>
                <c:formatCode>0%</c:formatCode>
                <c:ptCount val="14"/>
                <c:pt idx="0">
                  <c:v>0.36614262930052405</c:v>
                </c:pt>
                <c:pt idx="1">
                  <c:v>2.8000000000000001E-2</c:v>
                </c:pt>
                <c:pt idx="2">
                  <c:v>0.16666666666666666</c:v>
                </c:pt>
                <c:pt idx="3">
                  <c:v>0.15841584158415842</c:v>
                </c:pt>
                <c:pt idx="4">
                  <c:v>5.5555555555555552E-2</c:v>
                </c:pt>
                <c:pt idx="5">
                  <c:v>7.8231292517006806E-2</c:v>
                </c:pt>
                <c:pt idx="6">
                  <c:v>4.7058823529411764E-2</c:v>
                </c:pt>
                <c:pt idx="7">
                  <c:v>0.12293100241770499</c:v>
                </c:pt>
                <c:pt idx="8">
                  <c:v>4.4999999999999998E-2</c:v>
                </c:pt>
                <c:pt idx="9">
                  <c:v>8.4000000000000005E-2</c:v>
                </c:pt>
                <c:pt idx="10">
                  <c:v>0.10589651022864019</c:v>
                </c:pt>
                <c:pt idx="11">
                  <c:v>0.11301477522791575</c:v>
                </c:pt>
                <c:pt idx="12">
                  <c:v>0.11738392719420022</c:v>
                </c:pt>
                <c:pt idx="13">
                  <c:v>0.10411663807890223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B-F65D-407C-916B-CAEE3097CC32}"/>
            </c:ext>
          </c:extLst>
        </c:ser>
        <c:ser>
          <c:idx val="6"/>
          <c:order val="6"/>
          <c:tx>
            <c:v>Postojna-Pivka</c:v>
          </c:tx>
          <c:spPr>
            <a:ln w="19050" cap="rnd">
              <a:noFill/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chemeClr val="accent1">
                    <a:lumMod val="60000"/>
                  </a:schemeClr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'Sheet1 (2)'!$B$1:$O$1</c:f>
              <c:numCache>
                <c:formatCode>General</c:formatCod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</c:numCache>
            </c:numRef>
          </c:xVal>
          <c:yVal>
            <c:numRef>
              <c:f>'Sheet1 (2)'!$B$8:$O$8</c:f>
              <c:numCache>
                <c:formatCode>0%</c:formatCode>
                <c:ptCount val="14"/>
                <c:pt idx="0">
                  <c:v>0.26217937682905834</c:v>
                </c:pt>
                <c:pt idx="1">
                  <c:v>0.24099999999999999</c:v>
                </c:pt>
                <c:pt idx="2">
                  <c:v>0.21775544388609716</c:v>
                </c:pt>
                <c:pt idx="3">
                  <c:v>0.33640552995391704</c:v>
                </c:pt>
                <c:pt idx="4">
                  <c:v>0.14497528830313014</c:v>
                </c:pt>
                <c:pt idx="5">
                  <c:v>0.17543859649122806</c:v>
                </c:pt>
                <c:pt idx="6">
                  <c:v>0.16780045351473924</c:v>
                </c:pt>
                <c:pt idx="7">
                  <c:v>9.3862198666438662E-2</c:v>
                </c:pt>
                <c:pt idx="8">
                  <c:v>0.109</c:v>
                </c:pt>
                <c:pt idx="9">
                  <c:v>0.11</c:v>
                </c:pt>
                <c:pt idx="10">
                  <c:v>0.15489003275620031</c:v>
                </c:pt>
                <c:pt idx="11">
                  <c:v>0.22349691948162309</c:v>
                </c:pt>
                <c:pt idx="12">
                  <c:v>0.23924677898909813</c:v>
                </c:pt>
                <c:pt idx="13">
                  <c:v>0.19572301425661912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D-F65D-407C-916B-CAEE3097CC32}"/>
            </c:ext>
          </c:extLst>
        </c:ser>
        <c:ser>
          <c:idx val="7"/>
          <c:order val="7"/>
          <c:tx>
            <c:v>Koper-Dragonja</c:v>
          </c:tx>
          <c:spPr>
            <a:ln w="19050" cap="rnd">
              <a:noFill/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chemeClr val="accent2">
                    <a:lumMod val="60000"/>
                  </a:schemeClr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'Sheet1 (2)'!$B$1:$O$1</c:f>
              <c:numCache>
                <c:formatCode>General</c:formatCod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</c:numCache>
            </c:numRef>
          </c:xVal>
          <c:yVal>
            <c:numRef>
              <c:f>'Sheet1 (2)'!$B$9:$O$9</c:f>
              <c:numCache>
                <c:formatCode>0%</c:formatCode>
                <c:ptCount val="14"/>
                <c:pt idx="0">
                  <c:v>0.37507034327518296</c:v>
                </c:pt>
                <c:pt idx="1">
                  <c:v>0.186</c:v>
                </c:pt>
                <c:pt idx="2">
                  <c:v>0.16523235800344235</c:v>
                </c:pt>
                <c:pt idx="3">
                  <c:v>0.18328298086606243</c:v>
                </c:pt>
                <c:pt idx="4">
                  <c:v>9.2753623188405798E-2</c:v>
                </c:pt>
                <c:pt idx="5">
                  <c:v>0.11518324607329843</c:v>
                </c:pt>
                <c:pt idx="6">
                  <c:v>0.11428571428571428</c:v>
                </c:pt>
                <c:pt idx="7">
                  <c:v>4.8924967090829274E-2</c:v>
                </c:pt>
                <c:pt idx="8">
                  <c:v>0.105</c:v>
                </c:pt>
                <c:pt idx="9">
                  <c:v>0.16400000000000001</c:v>
                </c:pt>
                <c:pt idx="10">
                  <c:v>0.22180559561580615</c:v>
                </c:pt>
                <c:pt idx="11">
                  <c:v>0.19759999999999997</c:v>
                </c:pt>
                <c:pt idx="12">
                  <c:v>0.25890603085553998</c:v>
                </c:pt>
                <c:pt idx="13">
                  <c:v>0.2000986923266716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F-F65D-407C-916B-CAEE3097CC32}"/>
            </c:ext>
          </c:extLst>
        </c:ser>
        <c:ser>
          <c:idx val="8"/>
          <c:order val="8"/>
          <c:tx>
            <c:v>Godovič-Kalce</c:v>
          </c:tx>
          <c:spPr>
            <a:ln w="19050" cap="rnd">
              <a:noFill/>
              <a:round/>
            </a:ln>
            <a:effectLst/>
          </c:spPr>
          <c:marker>
            <c:symbol val="none"/>
          </c:marker>
          <c:trendline>
            <c:spPr>
              <a:ln w="15875" cap="rnd">
                <a:solidFill>
                  <a:schemeClr val="accent3">
                    <a:lumMod val="60000"/>
                  </a:schemeClr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'Sheet1 (2)'!$B$1:$O$1</c:f>
              <c:numCache>
                <c:formatCode>General</c:formatCod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</c:numCache>
            </c:numRef>
          </c:xVal>
          <c:yVal>
            <c:numRef>
              <c:f>'Sheet1 (2)'!$B$10:$O$10</c:f>
              <c:numCache>
                <c:formatCode>0%</c:formatCode>
                <c:ptCount val="14"/>
                <c:pt idx="0">
                  <c:v>0.11852861035422342</c:v>
                </c:pt>
                <c:pt idx="1">
                  <c:v>7.6999999999999999E-2</c:v>
                </c:pt>
                <c:pt idx="2">
                  <c:v>9.1575091575091569E-2</c:v>
                </c:pt>
                <c:pt idx="3">
                  <c:v>0.11072664359861592</c:v>
                </c:pt>
                <c:pt idx="4">
                  <c:v>8.3333333333333329E-2</c:v>
                </c:pt>
                <c:pt idx="5">
                  <c:v>9.9656357388316158E-2</c:v>
                </c:pt>
                <c:pt idx="6">
                  <c:v>0.13223140495867769</c:v>
                </c:pt>
                <c:pt idx="7">
                  <c:v>0.16495691423881831</c:v>
                </c:pt>
                <c:pt idx="8">
                  <c:v>4.9000000000000002E-2</c:v>
                </c:pt>
                <c:pt idx="9">
                  <c:v>0.108</c:v>
                </c:pt>
                <c:pt idx="10">
                  <c:v>0.115</c:v>
                </c:pt>
                <c:pt idx="11">
                  <c:v>0.13038416763678698</c:v>
                </c:pt>
                <c:pt idx="12">
                  <c:v>0.18687872763419486</c:v>
                </c:pt>
                <c:pt idx="13">
                  <c:v>0.113189448441247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1-F65D-407C-916B-CAEE3097CC32}"/>
            </c:ext>
          </c:extLst>
        </c:ser>
        <c:ser>
          <c:idx val="9"/>
          <c:order val="9"/>
          <c:tx>
            <c:v>Trzin-Lj</c:v>
          </c:tx>
          <c:spPr>
            <a:ln w="19050" cap="rnd">
              <a:noFill/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chemeClr val="accent4">
                    <a:lumMod val="60000"/>
                  </a:schemeClr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'Sheet1 (2)'!$B$1:$O$1</c:f>
              <c:numCache>
                <c:formatCode>General</c:formatCod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</c:numCache>
            </c:numRef>
          </c:xVal>
          <c:yVal>
            <c:numRef>
              <c:f>'Sheet1 (2)'!$B$11:$O$11</c:f>
              <c:numCache>
                <c:formatCode>0%</c:formatCode>
                <c:ptCount val="14"/>
                <c:pt idx="0">
                  <c:v>0.16723020569174415</c:v>
                </c:pt>
                <c:pt idx="1">
                  <c:v>0.16700000000000001</c:v>
                </c:pt>
                <c:pt idx="2">
                  <c:v>0.12116564417177914</c:v>
                </c:pt>
                <c:pt idx="3">
                  <c:v>7.3333333333333334E-2</c:v>
                </c:pt>
                <c:pt idx="4">
                  <c:v>0.10898379970544919</c:v>
                </c:pt>
                <c:pt idx="5">
                  <c:v>7.2447859495060371E-2</c:v>
                </c:pt>
                <c:pt idx="6">
                  <c:v>0.1150990099009901</c:v>
                </c:pt>
                <c:pt idx="7">
                  <c:v>0.10991016282987082</c:v>
                </c:pt>
                <c:pt idx="8">
                  <c:v>0.1</c:v>
                </c:pt>
                <c:pt idx="9">
                  <c:v>9.2999999999999999E-2</c:v>
                </c:pt>
                <c:pt idx="10">
                  <c:v>0.10474217311233885</c:v>
                </c:pt>
                <c:pt idx="11">
                  <c:v>0.24611019586307886</c:v>
                </c:pt>
                <c:pt idx="12">
                  <c:v>0.10070323488045009</c:v>
                </c:pt>
                <c:pt idx="13">
                  <c:v>0.10752596628639537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3-F65D-407C-916B-CAEE3097CC32}"/>
            </c:ext>
          </c:extLst>
        </c:ser>
        <c:ser>
          <c:idx val="10"/>
          <c:order val="10"/>
          <c:tx>
            <c:v>Spodnji Brnik-Moste</c:v>
          </c:tx>
          <c:spPr>
            <a:ln w="19050" cap="rnd">
              <a:noFill/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chemeClr val="accent5">
                    <a:lumMod val="60000"/>
                  </a:schemeClr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'Sheet1 (2)'!$B$1:$O$1</c:f>
              <c:numCache>
                <c:formatCode>General</c:formatCod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</c:numCache>
            </c:numRef>
          </c:xVal>
          <c:yVal>
            <c:numRef>
              <c:f>'Sheet1 (2)'!$B$12:$O$12</c:f>
              <c:numCache>
                <c:formatCode>0%</c:formatCode>
                <c:ptCount val="14"/>
                <c:pt idx="0">
                  <c:v>0.29318717913140002</c:v>
                </c:pt>
                <c:pt idx="1">
                  <c:v>0.13600000000000001</c:v>
                </c:pt>
                <c:pt idx="2">
                  <c:v>0.26126126126126126</c:v>
                </c:pt>
                <c:pt idx="3">
                  <c:v>0.13698630136986301</c:v>
                </c:pt>
                <c:pt idx="4">
                  <c:v>8.4805653710247356E-2</c:v>
                </c:pt>
                <c:pt idx="5">
                  <c:v>0.1463963963963964</c:v>
                </c:pt>
                <c:pt idx="6">
                  <c:v>0.18646408839779005</c:v>
                </c:pt>
                <c:pt idx="7">
                  <c:v>5.6574004507888791E-2</c:v>
                </c:pt>
                <c:pt idx="8">
                  <c:v>0.111</c:v>
                </c:pt>
                <c:pt idx="9">
                  <c:v>0.13500000000000001</c:v>
                </c:pt>
                <c:pt idx="10">
                  <c:v>8.1393305806905028E-2</c:v>
                </c:pt>
                <c:pt idx="11">
                  <c:v>0.23391969407265775</c:v>
                </c:pt>
                <c:pt idx="12">
                  <c:v>8.2681272822117902E-2</c:v>
                </c:pt>
                <c:pt idx="13">
                  <c:v>4.8662941954194572E-2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5-F65D-407C-916B-CAEE3097CC32}"/>
            </c:ext>
          </c:extLst>
        </c:ser>
        <c:ser>
          <c:idx val="11"/>
          <c:order val="11"/>
          <c:tx>
            <c:v>NM-Metlika</c:v>
          </c:tx>
          <c:spPr>
            <a:ln w="19050" cap="rnd">
              <a:noFill/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chemeClr val="accent6">
                    <a:lumMod val="60000"/>
                  </a:schemeClr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'Sheet1 (2)'!$B$1:$O$1</c:f>
              <c:numCache>
                <c:formatCode>General</c:formatCod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</c:numCache>
            </c:numRef>
          </c:xVal>
          <c:yVal>
            <c:numRef>
              <c:f>'Sheet1 (2)'!$B$13:$O$13</c:f>
              <c:numCache>
                <c:formatCode>0%</c:formatCode>
                <c:ptCount val="14"/>
                <c:pt idx="0">
                  <c:v>9.3958013312852029E-2</c:v>
                </c:pt>
                <c:pt idx="1">
                  <c:v>6.5000000000000002E-2</c:v>
                </c:pt>
                <c:pt idx="2">
                  <c:v>0.1655011655011655</c:v>
                </c:pt>
                <c:pt idx="3">
                  <c:v>0.24594594594594596</c:v>
                </c:pt>
                <c:pt idx="4">
                  <c:v>0.22248803827751196</c:v>
                </c:pt>
                <c:pt idx="5">
                  <c:v>0.19402985074626866</c:v>
                </c:pt>
                <c:pt idx="6">
                  <c:v>0.30150753768844218</c:v>
                </c:pt>
                <c:pt idx="7">
                  <c:v>0.11137108095460926</c:v>
                </c:pt>
                <c:pt idx="8">
                  <c:v>0.16600000000000001</c:v>
                </c:pt>
                <c:pt idx="9">
                  <c:v>0.13600000000000001</c:v>
                </c:pt>
                <c:pt idx="10">
                  <c:v>8.7189292543021032E-2</c:v>
                </c:pt>
                <c:pt idx="11">
                  <c:v>0.25595984943538275</c:v>
                </c:pt>
                <c:pt idx="12">
                  <c:v>0.12703496130237524</c:v>
                </c:pt>
                <c:pt idx="13">
                  <c:v>0.17818782704489117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7-F65D-407C-916B-CAEE3097CC32}"/>
            </c:ext>
          </c:extLst>
        </c:ser>
        <c:ser>
          <c:idx val="12"/>
          <c:order val="12"/>
          <c:tx>
            <c:v>Škofljica-Rašica</c:v>
          </c:tx>
          <c:spPr>
            <a:ln w="19050" cap="rnd">
              <a:noFill/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chemeClr val="accent1">
                    <a:lumMod val="80000"/>
                    <a:lumOff val="20000"/>
                  </a:schemeClr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'Sheet1 (2)'!$B$1:$O$1</c:f>
              <c:numCache>
                <c:formatCode>General</c:formatCod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</c:numCache>
            </c:numRef>
          </c:xVal>
          <c:yVal>
            <c:numRef>
              <c:f>'Sheet1 (2)'!$B$14:$O$14</c:f>
              <c:numCache>
                <c:formatCode>0%</c:formatCode>
                <c:ptCount val="14"/>
                <c:pt idx="0">
                  <c:v>0.23193166885676741</c:v>
                </c:pt>
                <c:pt idx="1">
                  <c:v>0.17699999999999999</c:v>
                </c:pt>
                <c:pt idx="2">
                  <c:v>0.16758747697974216</c:v>
                </c:pt>
                <c:pt idx="3">
                  <c:v>0.18504672897196262</c:v>
                </c:pt>
                <c:pt idx="4">
                  <c:v>0.1375770020533881</c:v>
                </c:pt>
                <c:pt idx="5">
                  <c:v>0.10224948875255624</c:v>
                </c:pt>
                <c:pt idx="6">
                  <c:v>0.16596638655462184</c:v>
                </c:pt>
                <c:pt idx="7">
                  <c:v>5.2358735095904677E-2</c:v>
                </c:pt>
                <c:pt idx="8">
                  <c:v>0.106</c:v>
                </c:pt>
                <c:pt idx="9">
                  <c:v>0.12</c:v>
                </c:pt>
                <c:pt idx="10">
                  <c:v>0.12314767501277467</c:v>
                </c:pt>
                <c:pt idx="11">
                  <c:v>8.2013708343181294E-2</c:v>
                </c:pt>
                <c:pt idx="12">
                  <c:v>0.13256784968684759</c:v>
                </c:pt>
                <c:pt idx="13">
                  <c:v>9.2236553906059865E-2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9-F65D-407C-916B-CAEE3097CC32}"/>
            </c:ext>
          </c:extLst>
        </c:ser>
        <c:ser>
          <c:idx val="13"/>
          <c:order val="13"/>
          <c:tx>
            <c:v>Yearly average</c:v>
          </c:tx>
          <c:spPr>
            <a:ln w="19050" cap="rnd">
              <a:noFill/>
              <a:round/>
            </a:ln>
            <a:effectLst/>
          </c:spPr>
          <c:marker>
            <c:symbol val="none"/>
          </c:marker>
          <c:trendline>
            <c:spPr>
              <a:ln w="25400" cap="rnd">
                <a:solidFill>
                  <a:srgbClr val="FF0000"/>
                </a:solidFill>
                <a:prstDash val="solid"/>
              </a:ln>
              <a:effectLst/>
            </c:spPr>
            <c:trendlineType val="linear"/>
            <c:dispRSqr val="0"/>
            <c:dispEq val="0"/>
          </c:trendline>
          <c:xVal>
            <c:numRef>
              <c:f>'Sheet1 (2)'!$B$1:$O$1</c:f>
              <c:numCache>
                <c:formatCode>General</c:formatCod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</c:numCache>
            </c:numRef>
          </c:xVal>
          <c:yVal>
            <c:numRef>
              <c:f>'Sheet1 (2)'!$B$22:$O$22</c:f>
              <c:numCache>
                <c:formatCode>0%</c:formatCode>
                <c:ptCount val="14"/>
                <c:pt idx="0">
                  <c:v>0.21766177367050718</c:v>
                </c:pt>
                <c:pt idx="1">
                  <c:v>0.13739999999999999</c:v>
                </c:pt>
                <c:pt idx="2">
                  <c:v>0.14840858290223682</c:v>
                </c:pt>
                <c:pt idx="3">
                  <c:v>0.14589472461322631</c:v>
                </c:pt>
                <c:pt idx="4">
                  <c:v>9.7270747172124E-2</c:v>
                </c:pt>
                <c:pt idx="5">
                  <c:v>0.11010972057375346</c:v>
                </c:pt>
                <c:pt idx="6">
                  <c:v>0.12913323710110219</c:v>
                </c:pt>
                <c:pt idx="7">
                  <c:v>8.6692230896417255E-2</c:v>
                </c:pt>
                <c:pt idx="8">
                  <c:v>9.7349999999999992E-2</c:v>
                </c:pt>
                <c:pt idx="9">
                  <c:v>0.10735000000000003</c:v>
                </c:pt>
                <c:pt idx="10">
                  <c:v>0.11672087055577815</c:v>
                </c:pt>
                <c:pt idx="11">
                  <c:v>0.13763333609942446</c:v>
                </c:pt>
                <c:pt idx="12">
                  <c:v>0.14720039658728115</c:v>
                </c:pt>
                <c:pt idx="13">
                  <c:v>0.11205040103887412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B-F65D-407C-916B-CAEE3097CC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0654976"/>
        <c:axId val="150656896"/>
      </c:scatterChart>
      <c:valAx>
        <c:axId val="1506549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l-SI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0656896"/>
        <c:crosses val="autoZero"/>
        <c:crossBetween val="midCat"/>
      </c:valAx>
      <c:valAx>
        <c:axId val="150656896"/>
        <c:scaling>
          <c:orientation val="minMax"/>
          <c:max val="0.3000000000000000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l-SI"/>
                  <a:t>Percentage of</a:t>
                </a:r>
                <a:r>
                  <a:rPr lang="sl-SI" baseline="0"/>
                  <a:t> overloaded HGVs</a:t>
                </a:r>
                <a:endParaRPr lang="sl-SI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065497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egendEntry>
        <c:idx val="0"/>
        <c:delete val="1"/>
      </c:legendEntry>
      <c:legendEntry>
        <c:idx val="1"/>
        <c:delete val="1"/>
      </c:legendEntry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egendEntry>
        <c:idx val="8"/>
        <c:delete val="1"/>
      </c:legendEntry>
      <c:legendEntry>
        <c:idx val="9"/>
        <c:delete val="1"/>
      </c:legendEntry>
      <c:legendEntry>
        <c:idx val="10"/>
        <c:delete val="1"/>
      </c:legendEntry>
      <c:legendEntry>
        <c:idx val="11"/>
        <c:delete val="1"/>
      </c:legendEntry>
      <c:legendEntry>
        <c:idx val="12"/>
        <c:delete val="1"/>
      </c:legendEntry>
      <c:legendEntry>
        <c:idx val="1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Both directions</c:v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numRef>
              <c:f>'A Graphs'!$F$1:$L$1</c:f>
              <c:numCache>
                <c:formatCode>d\-mmm</c:formatCode>
                <c:ptCount val="7"/>
                <c:pt idx="0">
                  <c:v>45390</c:v>
                </c:pt>
                <c:pt idx="1">
                  <c:v>45391</c:v>
                </c:pt>
                <c:pt idx="2">
                  <c:v>45392</c:v>
                </c:pt>
                <c:pt idx="3">
                  <c:v>45393</c:v>
                </c:pt>
                <c:pt idx="4">
                  <c:v>45394</c:v>
                </c:pt>
                <c:pt idx="5">
                  <c:v>45395</c:v>
                </c:pt>
                <c:pt idx="6">
                  <c:v>45396</c:v>
                </c:pt>
              </c:numCache>
            </c:numRef>
          </c:cat>
          <c:val>
            <c:numRef>
              <c:f>'A Graphs'!$F$4:$L$4</c:f>
              <c:numCache>
                <c:formatCode>General</c:formatCode>
                <c:ptCount val="7"/>
                <c:pt idx="0">
                  <c:v>445</c:v>
                </c:pt>
                <c:pt idx="1">
                  <c:v>442</c:v>
                </c:pt>
                <c:pt idx="2">
                  <c:v>435</c:v>
                </c:pt>
                <c:pt idx="3">
                  <c:v>403</c:v>
                </c:pt>
                <c:pt idx="4">
                  <c:v>404</c:v>
                </c:pt>
                <c:pt idx="5">
                  <c:v>121</c:v>
                </c:pt>
                <c:pt idx="6">
                  <c:v>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4BF-4CFE-B0FB-EBE7C9ECF2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0714240"/>
        <c:axId val="150716416"/>
      </c:barChart>
      <c:dateAx>
        <c:axId val="15071424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Date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d\-mmm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0716416"/>
        <c:crosses val="autoZero"/>
        <c:auto val="1"/>
        <c:lblOffset val="100"/>
        <c:baseTimeUnit val="days"/>
      </c:dateAx>
      <c:valAx>
        <c:axId val="150716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HGVs, GVW over 25 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0714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4144463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1" dirty="0" smtClean="0"/>
              <a:t>My name is Matija Mavrič. I currently serve as the Head of Sales and Marketing, and I've been with the company for over 25 years.</a:t>
            </a:r>
            <a:r>
              <a:rPr lang="sl-SI" b="0" baseline="0" dirty="0" smtClean="0"/>
              <a:t> </a:t>
            </a:r>
          </a:p>
          <a:p>
            <a:pPr algn="l"/>
            <a:r>
              <a:rPr lang="en-US" dirty="0" smtClean="0"/>
              <a:t>I won’t go into a detailed introduction of </a:t>
            </a:r>
            <a:r>
              <a:rPr lang="en-US" dirty="0" err="1" smtClean="0"/>
              <a:t>Cestel</a:t>
            </a:r>
            <a:r>
              <a:rPr lang="en-US" dirty="0" smtClean="0"/>
              <a:t> today, as I believe most of you are already well familiar with us.</a:t>
            </a:r>
            <a:endParaRPr lang="sl-SI" dirty="0" smtClean="0"/>
          </a:p>
          <a:p>
            <a:pPr algn="l"/>
            <a:r>
              <a:rPr lang="en-US" dirty="0" smtClean="0"/>
              <a:t>What’s important to highlight is that we've been the leading force in the field of Bridge Weigh-in-Motion (B-WIM) technology for nearly 30 years.</a:t>
            </a:r>
            <a:endParaRPr lang="en-GB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18B7F5-3532-469D-B938-90D46F61229B}" type="slidenum">
              <a:rPr lang="sl-SI" smtClean="0"/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154133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 dirty="0" smtClean="0"/>
              <a:t>Two applications are available for users to monitor and manage live traffic.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first is dedicated to monitoring heavy goods vehicles. It provides standard WIM system data such as:</a:t>
            </a:r>
            <a:br>
              <a:rPr lang="en-US" dirty="0" smtClean="0"/>
            </a:br>
            <a:r>
              <a:rPr lang="en-US" dirty="0" smtClean="0"/>
              <a:t>– total vehicle weight</a:t>
            </a:r>
            <a:br>
              <a:rPr lang="en-US" dirty="0" smtClean="0"/>
            </a:br>
            <a:r>
              <a:rPr lang="en-US" dirty="0" smtClean="0"/>
              <a:t>– axle loads</a:t>
            </a:r>
            <a:br>
              <a:rPr lang="en-US" dirty="0" smtClean="0"/>
            </a:br>
            <a:r>
              <a:rPr lang="en-US" dirty="0" smtClean="0"/>
              <a:t>– speed</a:t>
            </a:r>
            <a:br>
              <a:rPr lang="en-US" dirty="0" smtClean="0"/>
            </a:br>
            <a:r>
              <a:rPr lang="en-US" dirty="0" smtClean="0"/>
              <a:t>– vehicle classification</a:t>
            </a:r>
            <a:br>
              <a:rPr lang="en-US" dirty="0" smtClean="0"/>
            </a:br>
            <a:r>
              <a:rPr lang="en-US" dirty="0" smtClean="0"/>
              <a:t>– front and rear license plate numbers</a:t>
            </a:r>
            <a:br>
              <a:rPr lang="en-US" dirty="0" smtClean="0"/>
            </a:br>
            <a:r>
              <a:rPr lang="en-US" dirty="0" smtClean="0"/>
              <a:t>– ADR classification</a:t>
            </a:r>
            <a:br>
              <a:rPr lang="en-US" dirty="0" smtClean="0"/>
            </a:br>
            <a:r>
              <a:rPr lang="en-US" dirty="0" smtClean="0"/>
              <a:t>– and more.</a:t>
            </a:r>
            <a:endParaRPr dirty="0"/>
          </a:p>
        </p:txBody>
      </p:sp>
      <p:sp>
        <p:nvSpPr>
          <p:cNvPr id="137" name="Google Shape;137;p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78231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6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b="1" dirty="0" smtClean="0"/>
              <a:t>The second application is designed for experts who monitor and analyze the condition of bridges.</a:t>
            </a:r>
            <a:endParaRPr lang="sl-SI" b="0" dirty="0" smtClean="0"/>
          </a:p>
          <a:p>
            <a:r>
              <a:rPr lang="en-US" dirty="0" smtClean="0"/>
              <a:t>This application integrates data from heavy vehicle monitoring with SHM (Structural Health Monitoring) information, such as acceleration measurements</a:t>
            </a:r>
            <a:endParaRPr lang="sl-SI" dirty="0" smtClean="0"/>
          </a:p>
          <a:p>
            <a:r>
              <a:rPr lang="en-US" dirty="0" smtClean="0"/>
              <a:t>and related parameters.</a:t>
            </a:r>
            <a:endParaRPr lang="sl-SI" dirty="0" smtClean="0"/>
          </a:p>
          <a:p>
            <a:r>
              <a:rPr lang="en-US" dirty="0" smtClean="0"/>
              <a:t>With this combined view, bridge engineers can easily identify which vehicle—along with its exact weight—caused specific structural responses.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51" name="Google Shape;151;p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416346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6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 smtClean="0"/>
              <a:t>A few recent examples of B-WIM system implementations around the world—let's start with Slovenia.</a:t>
            </a:r>
            <a:endParaRPr dirty="0"/>
          </a:p>
        </p:txBody>
      </p:sp>
      <p:sp>
        <p:nvSpPr>
          <p:cNvPr id="163" name="Google Shape;163;p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884146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6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b="1" dirty="0" smtClean="0"/>
              <a:t>On state roads, the Slovenian Infrastructure Agency (DRSI) updates its traffic data records every year—based on a database that has been built</a:t>
            </a:r>
            <a:endParaRPr lang="sl-SI" b="1" dirty="0" smtClean="0"/>
          </a:p>
          <a:p>
            <a:r>
              <a:rPr lang="en-US" b="1" dirty="0" smtClean="0"/>
              <a:t>up over the past 25 years.</a:t>
            </a:r>
            <a:endParaRPr lang="sl-SI" b="0" dirty="0" smtClean="0"/>
          </a:p>
          <a:p>
            <a:r>
              <a:rPr lang="en-US" dirty="0" smtClean="0"/>
              <a:t>Each year, approximately 100 B-WIM measurements are carried out at various locations. Some are conducted weekly, others monthly.</a:t>
            </a:r>
          </a:p>
          <a:p>
            <a:r>
              <a:rPr lang="en-US" dirty="0" smtClean="0"/>
              <a:t>The data collected over the last 25 years have significantly contributed to reducing maintenance costs and have played a key role in helping DRSI manage</a:t>
            </a:r>
            <a:endParaRPr lang="sl-SI" dirty="0" smtClean="0"/>
          </a:p>
          <a:p>
            <a:r>
              <a:rPr lang="en-US" dirty="0" smtClean="0"/>
              <a:t>infrastructure more efficiently.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71" name="Google Shape;171;p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178493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6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 dirty="0" smtClean="0"/>
              <a:t>We </a:t>
            </a:r>
            <a:r>
              <a:rPr lang="sl-SI" b="1" dirty="0" smtClean="0"/>
              <a:t>(</a:t>
            </a:r>
            <a:r>
              <a:rPr lang="sl-SI" b="1" dirty="0" err="1" smtClean="0"/>
              <a:t>Slovenia</a:t>
            </a:r>
            <a:r>
              <a:rPr lang="sl-SI" b="1" dirty="0" smtClean="0"/>
              <a:t>) </a:t>
            </a:r>
            <a:r>
              <a:rPr lang="en-US" b="1" dirty="0" smtClean="0"/>
              <a:t>also perform measurements on expressways and motorways.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Some are short-term, aimed at collecting baseline data. However, on high-traffic transit routes, systems are installed permanently and are relocated every four years as needed.</a:t>
            </a:r>
            <a:endParaRPr dirty="0"/>
          </a:p>
        </p:txBody>
      </p:sp>
      <p:sp>
        <p:nvSpPr>
          <p:cNvPr id="181" name="Google Shape;181;p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127987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6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b="1" dirty="0" smtClean="0"/>
              <a:t>The graph shows measurements conducted annually at various locations since 2010, all performed on state roads.</a:t>
            </a:r>
            <a:endParaRPr lang="sl-SI" b="0" dirty="0" smtClean="0"/>
          </a:p>
          <a:p>
            <a:r>
              <a:rPr lang="en-US" dirty="0" smtClean="0"/>
              <a:t>The bold red line represents the annual average, which indicates a decline in the number of overloaded vehicles—despite a significant increase in overall</a:t>
            </a:r>
            <a:endParaRPr lang="sl-SI" dirty="0" smtClean="0"/>
          </a:p>
          <a:p>
            <a:r>
              <a:rPr lang="en-US" dirty="0" smtClean="0"/>
              <a:t>heavy goods traffic.</a:t>
            </a:r>
            <a:endParaRPr lang="sl-SI" dirty="0" smtClean="0"/>
          </a:p>
          <a:p>
            <a:r>
              <a:rPr lang="en-US" dirty="0" smtClean="0"/>
              <a:t>This downward trend is the result of continuous monitoring through B-WIM systems, enabling more effective and targeted enforcement by traffic police,</a:t>
            </a:r>
            <a:endParaRPr lang="sl-SI" dirty="0" smtClean="0"/>
          </a:p>
          <a:p>
            <a:r>
              <a:rPr lang="en-US" dirty="0" smtClean="0"/>
              <a:t>as well as other measures introduced by road authorities.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87" name="Google Shape;187;p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678835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6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 dirty="0" smtClean="0"/>
              <a:t>Another graph illustrates the comparison between traffic load data collected by a conventional traffic counter and those measured using the B-WIM system.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 some cases, it becomes evident that traffic counter data can be significantly inaccurate—not due to malfunction or technical error, but because such counters do not account for overloaded vehicles.</a:t>
            </a:r>
            <a:endParaRPr lang="sl-SI" dirty="0" smtClean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 smtClean="0"/>
              <a:t>These overloads, however, have a considerable impact on the actual stress imposed on a road section and contribute to its accelerated deterioration.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93" name="Google Shape;193;p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658767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6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b="1" dirty="0" smtClean="0"/>
              <a:t>Another example of portable B-WIM system use.</a:t>
            </a:r>
            <a:endParaRPr lang="sl-SI" b="0" dirty="0" smtClean="0"/>
          </a:p>
          <a:p>
            <a:r>
              <a:rPr lang="en-US" dirty="0" smtClean="0"/>
              <a:t>Years ago, before WIM measurements were introduced in Slovenia, the efficiency rate of traffic police in detecting overloaded vehicles ranged between</a:t>
            </a:r>
            <a:endParaRPr lang="sl-SI" dirty="0" smtClean="0"/>
          </a:p>
          <a:p>
            <a:r>
              <a:rPr lang="en-US" dirty="0" smtClean="0"/>
              <a:t>10% and 20%. Today, over 90% of stopped vehicles are actually overloaded.</a:t>
            </a:r>
          </a:p>
          <a:p>
            <a:r>
              <a:rPr lang="en-US" dirty="0" smtClean="0"/>
              <a:t>The portability of the B-WIM system plays a key role here, as it allows measurement locations to be changed multiple times per year—greatly increasing</a:t>
            </a:r>
            <a:endParaRPr lang="sl-SI" dirty="0" smtClean="0"/>
          </a:p>
          <a:p>
            <a:r>
              <a:rPr lang="en-US" dirty="0" smtClean="0"/>
              <a:t>enforcement effectiveness.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99" name="Google Shape;199;p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227382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6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 dirty="0" smtClean="0"/>
              <a:t>Is direct enforcement based on B-WIM measurements possible?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Yes — especially with the right location strategy.</a:t>
            </a:r>
            <a:endParaRPr dirty="0"/>
          </a:p>
        </p:txBody>
      </p:sp>
      <p:sp>
        <p:nvSpPr>
          <p:cNvPr id="199" name="Google Shape;199;p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581179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6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b="1" dirty="0" smtClean="0"/>
              <a:t>Another example of portable B-WIM system use.</a:t>
            </a:r>
            <a:endParaRPr lang="sl-SI" b="0" dirty="0" smtClean="0"/>
          </a:p>
          <a:p>
            <a:r>
              <a:rPr lang="en-US" dirty="0" smtClean="0"/>
              <a:t>On a bridge that had a posted total weight limit of 3.5 tons, B-WIM measurements clearly showed that the restriction was being regularly violated in real</a:t>
            </a:r>
            <a:endParaRPr lang="sl-SI" dirty="0" smtClean="0"/>
          </a:p>
          <a:p>
            <a:r>
              <a:rPr lang="en-US" dirty="0" smtClean="0"/>
              <a:t>traffic conditions.</a:t>
            </a:r>
          </a:p>
          <a:p>
            <a:r>
              <a:rPr lang="en-US" dirty="0" smtClean="0"/>
              <a:t>These findings provided concrete evidence for the authorities, enabling them to take appropriate action—whether through enforcement, structural</a:t>
            </a:r>
            <a:endParaRPr lang="sl-SI" dirty="0" smtClean="0"/>
          </a:p>
          <a:p>
            <a:r>
              <a:rPr lang="en-US" dirty="0" smtClean="0"/>
              <a:t>assessment, or additional protective measures.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207" name="Google Shape;207;p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56076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239949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>
          <a:extLst>
            <a:ext uri="{FF2B5EF4-FFF2-40B4-BE49-F238E27FC236}">
              <a16:creationId xmlns:a16="http://schemas.microsoft.com/office/drawing/2014/main" xmlns="" id="{BD91473D-30D4-84FE-63C5-2FD1F5013A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68:notes">
            <a:extLst>
              <a:ext uri="{FF2B5EF4-FFF2-40B4-BE49-F238E27FC236}">
                <a16:creationId xmlns:a16="http://schemas.microsoft.com/office/drawing/2014/main" xmlns="" id="{E8628BB7-E2A4-9BEA-70AF-9C80DF2A91D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 dirty="0" smtClean="0"/>
              <a:t>Another example</a:t>
            </a:r>
            <a:r>
              <a:rPr lang="sl-SI" b="1" dirty="0" smtClean="0"/>
              <a:t>: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 dirty="0" smtClean="0"/>
              <a:t>Through B-WIM measurements and data analysis, we discovered that overweight vehicles are not the main issue for the bridge structure.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Instead, it’s the lighter vehicles with trailers that pose a greater concern — they generate significantly higher dynamic effects on the</a:t>
            </a:r>
            <a:r>
              <a:rPr lang="sl-SI" baseline="0" dirty="0" smtClean="0"/>
              <a:t> bridge.</a:t>
            </a:r>
            <a:endParaRPr dirty="0"/>
          </a:p>
        </p:txBody>
      </p:sp>
      <p:sp>
        <p:nvSpPr>
          <p:cNvPr id="207" name="Google Shape;207;p168:notes">
            <a:extLst>
              <a:ext uri="{FF2B5EF4-FFF2-40B4-BE49-F238E27FC236}">
                <a16:creationId xmlns:a16="http://schemas.microsoft.com/office/drawing/2014/main" xmlns="" id="{97A3704E-11AC-0613-C18F-40F33294D9A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189461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6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sl-SI" dirty="0" err="1" smtClean="0"/>
              <a:t>The</a:t>
            </a:r>
            <a:r>
              <a:rPr lang="sl-SI" dirty="0" smtClean="0"/>
              <a:t> Netherladns-ongoing </a:t>
            </a:r>
            <a:r>
              <a:rPr lang="sl-SI" dirty="0" err="1" smtClean="0"/>
              <a:t>project</a:t>
            </a:r>
            <a:r>
              <a:rPr lang="sl-SI" dirty="0" smtClean="0"/>
              <a:t>.</a:t>
            </a:r>
            <a:endParaRPr dirty="0"/>
          </a:p>
        </p:txBody>
      </p:sp>
      <p:sp>
        <p:nvSpPr>
          <p:cNvPr id="214" name="Google Shape;214;p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459870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7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b="1" dirty="0" err="1" smtClean="0"/>
              <a:t>Moerdijk</a:t>
            </a:r>
            <a:r>
              <a:rPr lang="en-US" b="1" dirty="0" smtClean="0"/>
              <a:t> Bridge</a:t>
            </a:r>
            <a:r>
              <a:rPr lang="en-US" dirty="0" smtClean="0"/>
              <a:t> – 1 km long, used by around 12,000 heavy trucks every day. It connects Rotterdam to southern Europe.</a:t>
            </a:r>
          </a:p>
          <a:p>
            <a:r>
              <a:rPr lang="en-US" dirty="0" smtClean="0"/>
              <a:t>This is one of the most important freight routes in the Netherlands (A16 highway) and a key part of the north-south transport corridor.</a:t>
            </a:r>
          </a:p>
          <a:p>
            <a:r>
              <a:rPr lang="en-US" dirty="0" smtClean="0"/>
              <a:t>Because of its role in European logistics, </a:t>
            </a:r>
            <a:r>
              <a:rPr lang="en-US" b="1" dirty="0" smtClean="0"/>
              <a:t>precise traffic and load monitoring</a:t>
            </a:r>
            <a:r>
              <a:rPr lang="en-US" dirty="0" smtClean="0"/>
              <a:t> is crucial to keep the bridge safe and plan future maintenance.</a:t>
            </a:r>
          </a:p>
        </p:txBody>
      </p:sp>
      <p:sp>
        <p:nvSpPr>
          <p:cNvPr id="222" name="Google Shape;222;p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192542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7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 dirty="0" smtClean="0"/>
              <a:t>The first test conducted by RWS, using vehicles from live traffic, demonstrated high system accuracy—total vehicle weight was within a 5% margin. The client was extremely satisfied with the result.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system was installed as a pilot project, aimed at analyzing performance, benchmarking it against other systems, and enabling pre-selection of vehicles for further inspection.</a:t>
            </a:r>
            <a:endParaRPr dirty="0"/>
          </a:p>
        </p:txBody>
      </p:sp>
      <p:sp>
        <p:nvSpPr>
          <p:cNvPr id="229" name="Google Shape;229;p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006998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 dirty="0" smtClean="0"/>
              <a:t>Shortly after, the next project followed</a:t>
            </a:r>
            <a:r>
              <a:rPr lang="sl-SI" b="1" dirty="0" smtClean="0"/>
              <a:t> on A7 </a:t>
            </a:r>
            <a:r>
              <a:rPr lang="sl-SI" b="1" dirty="0" err="1" smtClean="0"/>
              <a:t>motorway</a:t>
            </a:r>
            <a:r>
              <a:rPr lang="en-US" b="1" dirty="0" smtClean="0"/>
              <a:t>—this time the measurements were conducted in preparation for bridge renovation.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contractor specifically requested B-WIM monitoring to ensure the structural safety of the bridge during the works.</a:t>
            </a:r>
            <a:endParaRPr dirty="0"/>
          </a:p>
        </p:txBody>
      </p:sp>
      <p:sp>
        <p:nvSpPr>
          <p:cNvPr id="241" name="Google Shape;241;p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825124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7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 dirty="0" smtClean="0"/>
              <a:t>The posted weight limit was 25 tons, but B-WIM measurements showed that more than 400 overloaded vehicles crossed the bridge every day.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Some of the heaviest cases are shown in the image.</a:t>
            </a:r>
            <a:endParaRPr lang="sl-SI" dirty="0" smtClean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 smtClean="0"/>
              <a:t>Such frequent overloading can seriously damage the bridge, shorten its lifespan, and increase maintenance costs. Thanks to the B-WIM system, the road authority now has clear data to take action.</a:t>
            </a:r>
          </a:p>
          <a:p>
            <a:endParaRPr lang="en-US" dirty="0" smtClean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48" name="Google Shape;248;p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603790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7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 dirty="0" smtClean="0"/>
              <a:t>Some examples of pre-selection results.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On the left: the B-WIM application screen.</a:t>
            </a:r>
            <a:br>
              <a:rPr lang="en-US" dirty="0" smtClean="0"/>
            </a:br>
            <a:r>
              <a:rPr lang="en-US" dirty="0" smtClean="0"/>
              <a:t>On the right: a photo from the weigh station confirming the measurement.</a:t>
            </a:r>
            <a:endParaRPr dirty="0"/>
          </a:p>
        </p:txBody>
      </p:sp>
      <p:sp>
        <p:nvSpPr>
          <p:cNvPr id="255" name="Google Shape;255;p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9605359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7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b="0" dirty="0" smtClean="0"/>
              <a:t>B-WIM helped make an important decision.</a:t>
            </a:r>
          </a:p>
          <a:p>
            <a:r>
              <a:rPr lang="en-US" b="0" dirty="0" smtClean="0"/>
              <a:t>To keep the construction site safe, a full traffic ban had to be put in place.</a:t>
            </a:r>
          </a:p>
          <a:p>
            <a:r>
              <a:rPr lang="en-US" b="0" dirty="0" smtClean="0"/>
              <a:t>Because our system is quick to install, doesn't need much equipment, and doesn’t require roadworks or lane closures, the road authority got their first</a:t>
            </a:r>
          </a:p>
          <a:p>
            <a:r>
              <a:rPr lang="en-US" b="0" dirty="0" smtClean="0"/>
              <a:t>results just five days after asking for them.</a:t>
            </a:r>
          </a:p>
          <a:p>
            <a:r>
              <a:rPr lang="en-US" b="0" dirty="0" smtClean="0"/>
              <a:t>Yes—just five days.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dirty="0" smtClean="0"/>
          </a:p>
          <a:p>
            <a:r>
              <a:rPr lang="en-US" b="1" dirty="0" smtClean="0"/>
              <a:t>B-WIM played a key role in the decision-making process.</a:t>
            </a:r>
            <a:endParaRPr lang="sl-SI" b="0" dirty="0" smtClean="0"/>
          </a:p>
          <a:p>
            <a:r>
              <a:rPr lang="en-US" dirty="0" smtClean="0"/>
              <a:t>A complete traffic ban was necessary to safely continue with the construction works.</a:t>
            </a:r>
          </a:p>
          <a:p>
            <a:r>
              <a:rPr lang="en-US" dirty="0" smtClean="0"/>
              <a:t>Thanks to quick installation, minimal logistics, no roadworks or lane closures, and the flexibility of our team, the road authority received the first data</a:t>
            </a:r>
            <a:endParaRPr lang="sl-SI" dirty="0" smtClean="0"/>
          </a:p>
          <a:p>
            <a:r>
              <a:rPr lang="en-US" dirty="0" smtClean="0"/>
              <a:t>within just five days of their initial request.</a:t>
            </a:r>
            <a:endParaRPr lang="sl-SI" dirty="0" smtClean="0"/>
          </a:p>
          <a:p>
            <a:r>
              <a:rPr lang="en-US" dirty="0" smtClean="0"/>
              <a:t>Let us repeat—within five days.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61" name="Google Shape;261;p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8447610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>
          <a:extLst>
            <a:ext uri="{FF2B5EF4-FFF2-40B4-BE49-F238E27FC236}">
              <a16:creationId xmlns:a16="http://schemas.microsoft.com/office/drawing/2014/main" xmlns="" id="{31240676-1492-B9C8-DD0B-CB6670C779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76:notes">
            <a:extLst>
              <a:ext uri="{FF2B5EF4-FFF2-40B4-BE49-F238E27FC236}">
                <a16:creationId xmlns:a16="http://schemas.microsoft.com/office/drawing/2014/main" xmlns="" id="{191AF1E8-9162-7AC8-6BF0-3E11406FAB0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61" name="Google Shape;261;p176:notes">
            <a:extLst>
              <a:ext uri="{FF2B5EF4-FFF2-40B4-BE49-F238E27FC236}">
                <a16:creationId xmlns:a16="http://schemas.microsoft.com/office/drawing/2014/main" xmlns="" id="{F4135222-449C-B1B5-DB7C-3BF296D3ECA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8069472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sl-SI" dirty="0" err="1"/>
              <a:t>hank</a:t>
            </a:r>
            <a:r>
              <a:rPr lang="sl-SI" dirty="0"/>
              <a:t> </a:t>
            </a:r>
            <a:r>
              <a:rPr lang="sl-SI" dirty="0" err="1"/>
              <a:t>you</a:t>
            </a:r>
            <a:r>
              <a:rPr lang="sl-SI" dirty="0"/>
              <a:t> </a:t>
            </a:r>
            <a:r>
              <a:rPr lang="sl-SI" dirty="0" err="1"/>
              <a:t>for</a:t>
            </a:r>
            <a:r>
              <a:rPr lang="sl-SI" dirty="0"/>
              <a:t> </a:t>
            </a:r>
            <a:r>
              <a:rPr lang="sl-SI" dirty="0" err="1"/>
              <a:t>your</a:t>
            </a:r>
            <a:r>
              <a:rPr lang="sl-SI" dirty="0"/>
              <a:t> </a:t>
            </a:r>
            <a:r>
              <a:rPr lang="sl-SI" dirty="0" err="1"/>
              <a:t>attention</a:t>
            </a:r>
            <a:r>
              <a:rPr lang="sl-SI" dirty="0"/>
              <a:t> </a:t>
            </a:r>
            <a:r>
              <a:rPr lang="sl-SI" dirty="0" err="1"/>
              <a:t>and</a:t>
            </a:r>
            <a:r>
              <a:rPr lang="sl-SI" dirty="0"/>
              <a:t> </a:t>
            </a:r>
            <a:r>
              <a:rPr lang="sl-SI" dirty="0" err="1"/>
              <a:t>enjoy</a:t>
            </a:r>
            <a:r>
              <a:rPr lang="sl-SI" dirty="0"/>
              <a:t>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rest</a:t>
            </a:r>
            <a:r>
              <a:rPr lang="sl-SI" dirty="0"/>
              <a:t>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 smtClean="0"/>
              <a:t>day</a:t>
            </a:r>
            <a:r>
              <a:rPr lang="sl-SI" dirty="0" smtClean="0"/>
              <a:t>.</a:t>
            </a:r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18B7F5-3532-469D-B938-90D46F61229B}" type="slidenum">
              <a:rPr lang="sl-SI" smtClean="0"/>
              <a:t>29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61473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err="1" smtClean="0"/>
              <a:t>What</a:t>
            </a:r>
            <a:r>
              <a:rPr lang="sl-SI" dirty="0" smtClean="0"/>
              <a:t> are </a:t>
            </a:r>
            <a:r>
              <a:rPr lang="en-US" dirty="0" smtClean="0"/>
              <a:t>Challenges facing infrastructure </a:t>
            </a:r>
            <a:r>
              <a:rPr lang="sl-SI" dirty="0" smtClean="0"/>
              <a:t>…</a:t>
            </a:r>
          </a:p>
          <a:p>
            <a:r>
              <a:rPr lang="sl-SI" dirty="0" err="1" smtClean="0"/>
              <a:t>Lack</a:t>
            </a:r>
            <a:r>
              <a:rPr lang="sl-SI" dirty="0" smtClean="0"/>
              <a:t> </a:t>
            </a:r>
            <a:r>
              <a:rPr lang="sl-SI" dirty="0" err="1" smtClean="0"/>
              <a:t>of</a:t>
            </a:r>
            <a:r>
              <a:rPr lang="sl-SI" dirty="0" smtClean="0"/>
              <a:t> </a:t>
            </a:r>
            <a:r>
              <a:rPr lang="sl-SI" dirty="0" err="1" smtClean="0"/>
              <a:t>public</a:t>
            </a:r>
            <a:r>
              <a:rPr lang="sl-SI" dirty="0" smtClean="0"/>
              <a:t> </a:t>
            </a:r>
            <a:r>
              <a:rPr lang="sl-SI" dirty="0" err="1" smtClean="0"/>
              <a:t>funding</a:t>
            </a:r>
            <a:r>
              <a:rPr lang="sl-SI" dirty="0" smtClean="0"/>
              <a:t>…?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 smtClean="0"/>
              <a:t>Aging roads and bridges</a:t>
            </a:r>
            <a:r>
              <a:rPr lang="sl-SI" dirty="0" smtClean="0"/>
              <a:t>?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sl-SI" dirty="0" err="1" smtClean="0"/>
              <a:t>Others</a:t>
            </a:r>
            <a:r>
              <a:rPr lang="sl-SI" dirty="0" smtClean="0"/>
              <a:t>?...</a:t>
            </a:r>
            <a:r>
              <a:rPr lang="en-US" dirty="0" smtClean="0"/>
              <a:t> These are known facts that we cannot avoid, that we are aware of, and that we must face in the best possible way</a:t>
            </a:r>
            <a:endParaRPr lang="sl-SI" dirty="0" smtClean="0"/>
          </a:p>
          <a:p>
            <a:endParaRPr lang="en-US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492468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>
          <a:extLst>
            <a:ext uri="{FF2B5EF4-FFF2-40B4-BE49-F238E27FC236}">
              <a16:creationId xmlns:a16="http://schemas.microsoft.com/office/drawing/2014/main" xmlns="" id="{86F2D716-68D5-EC3A-1B2B-1E3E9A99F8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6:notes">
            <a:extLst>
              <a:ext uri="{FF2B5EF4-FFF2-40B4-BE49-F238E27FC236}">
                <a16:creationId xmlns:a16="http://schemas.microsoft.com/office/drawing/2014/main" xmlns="" id="{7871AE09-09D5-07EB-1B85-D5A5A03F90B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dirty="0" smtClean="0"/>
              <a:t>This graph shows how the condition of infrastructure in Cape Town is expected to get worse from 2020 to 2029 if the maintenance budget stays the same.</a:t>
            </a:r>
          </a:p>
          <a:p>
            <a:r>
              <a:rPr lang="en-US" dirty="0" smtClean="0"/>
              <a:t>Over time, the amount of infrastructure in "Very Good" condition goes down, while the parts in "Poor" and "Very Poor" condition increase. </a:t>
            </a:r>
            <a:endParaRPr lang="sl-SI" dirty="0" smtClean="0"/>
          </a:p>
          <a:p>
            <a:r>
              <a:rPr lang="en-US" dirty="0" smtClean="0"/>
              <a:t>By 2029, a</a:t>
            </a:r>
            <a:r>
              <a:rPr lang="sl-SI" baseline="0" dirty="0" smtClean="0"/>
              <a:t> </a:t>
            </a:r>
            <a:r>
              <a:rPr lang="en-US" dirty="0" smtClean="0"/>
              <a:t>large part will be in bad shape.</a:t>
            </a:r>
          </a:p>
          <a:p>
            <a:r>
              <a:rPr lang="en-US" dirty="0" smtClean="0"/>
              <a:t>The message is clear: without more investment in maintenance, the overall condition will continue to decline, leading to higher repair costs in the future.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02" name="Google Shape;102;p156:notes">
            <a:extLst>
              <a:ext uri="{FF2B5EF4-FFF2-40B4-BE49-F238E27FC236}">
                <a16:creationId xmlns:a16="http://schemas.microsoft.com/office/drawing/2014/main" xmlns="" id="{0104B55D-D47B-4C24-CD18-A5618EEB68E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252218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>
          <a:extLst>
            <a:ext uri="{FF2B5EF4-FFF2-40B4-BE49-F238E27FC236}">
              <a16:creationId xmlns:a16="http://schemas.microsoft.com/office/drawing/2014/main" xmlns="" id="{BDD07566-8112-B6C8-F2EE-4AAEA580B9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6:notes">
            <a:extLst>
              <a:ext uri="{FF2B5EF4-FFF2-40B4-BE49-F238E27FC236}">
                <a16:creationId xmlns:a16="http://schemas.microsoft.com/office/drawing/2014/main" xmlns="" id="{8D94B840-B253-27E7-B137-6C0B9670542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b="1" dirty="0" smtClean="0"/>
              <a:t>Bridges are aging — globally, their average age is around 50 years.</a:t>
            </a:r>
            <a:endParaRPr lang="sl-SI" b="0" dirty="0" smtClean="0"/>
          </a:p>
          <a:p>
            <a:r>
              <a:rPr lang="en-US" dirty="0" smtClean="0"/>
              <a:t>In the United States, 42% of all bridges are at least 50 years old.</a:t>
            </a:r>
            <a:endParaRPr lang="sl-SI" dirty="0" smtClean="0"/>
          </a:p>
          <a:p>
            <a:r>
              <a:rPr lang="en-US" dirty="0" smtClean="0"/>
              <a:t>Official data from Germany shows that 10% of bridges were built before 1964, and more than 30% before 1974, which is quite similar to the situation in</a:t>
            </a:r>
            <a:endParaRPr lang="sl-SI" baseline="0" dirty="0" smtClean="0"/>
          </a:p>
          <a:p>
            <a:r>
              <a:rPr lang="en-US" dirty="0" smtClean="0"/>
              <a:t>the U.S.</a:t>
            </a:r>
            <a:r>
              <a:rPr lang="sl-SI" baseline="0" dirty="0" smtClean="0"/>
              <a:t> </a:t>
            </a:r>
            <a:r>
              <a:rPr lang="en-US" dirty="0" smtClean="0"/>
              <a:t>This trend has been highlighted for some time by infrastructure experts, and it is expected to become a major challenge for asset managers in</a:t>
            </a:r>
            <a:endParaRPr lang="sl-SI" dirty="0" smtClean="0"/>
          </a:p>
          <a:p>
            <a:r>
              <a:rPr lang="sl-SI" dirty="0" smtClean="0"/>
              <a:t>t</a:t>
            </a:r>
            <a:r>
              <a:rPr lang="en-US" dirty="0" smtClean="0"/>
              <a:t>he</a:t>
            </a:r>
            <a:r>
              <a:rPr lang="sl-SI" dirty="0" smtClean="0"/>
              <a:t> </a:t>
            </a:r>
            <a:r>
              <a:rPr lang="en-US" dirty="0" smtClean="0"/>
              <a:t>coming years.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02" name="Google Shape;102;p156:notes">
            <a:extLst>
              <a:ext uri="{FF2B5EF4-FFF2-40B4-BE49-F238E27FC236}">
                <a16:creationId xmlns:a16="http://schemas.microsoft.com/office/drawing/2014/main" xmlns="" id="{B9748783-BE46-1FC9-2D03-3AF7CCFA9FC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844350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>
          <a:extLst>
            <a:ext uri="{FF2B5EF4-FFF2-40B4-BE49-F238E27FC236}">
              <a16:creationId xmlns:a16="http://schemas.microsoft.com/office/drawing/2014/main" xmlns="" id="{E1E9B53B-9074-D98F-F86A-989FA57DFF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6:notes">
            <a:extLst>
              <a:ext uri="{FF2B5EF4-FFF2-40B4-BE49-F238E27FC236}">
                <a16:creationId xmlns:a16="http://schemas.microsoft.com/office/drawing/2014/main" xmlns="" id="{D61E8A25-7AEE-7C1F-BF5C-1C7956F574F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b="1" dirty="0" smtClean="0"/>
              <a:t>The Structural Bridge WIM Diagnostic System is divided into three main components:</a:t>
            </a:r>
            <a:endParaRPr lang="en-US" dirty="0" smtClean="0"/>
          </a:p>
          <a:p>
            <a:r>
              <a:rPr lang="en-US" b="1" dirty="0" smtClean="0"/>
              <a:t>Bridge WIM</a:t>
            </a:r>
            <a:endParaRPr lang="en-US" dirty="0" smtClean="0"/>
          </a:p>
          <a:p>
            <a:pPr lvl="1"/>
            <a:r>
              <a:rPr lang="en-US" b="1" dirty="0" smtClean="0"/>
              <a:t>Output</a:t>
            </a:r>
            <a:r>
              <a:rPr lang="en-US" dirty="0" smtClean="0"/>
              <a:t>: Traffic data and structural data</a:t>
            </a:r>
          </a:p>
          <a:p>
            <a:r>
              <a:rPr lang="en-US" b="1" dirty="0" smtClean="0"/>
              <a:t>SHM (Structural Health Monitoring)</a:t>
            </a:r>
            <a:endParaRPr lang="en-US" dirty="0" smtClean="0"/>
          </a:p>
          <a:p>
            <a:pPr lvl="1"/>
            <a:r>
              <a:rPr lang="en-US" b="1" dirty="0" smtClean="0"/>
              <a:t>Output</a:t>
            </a:r>
            <a:r>
              <a:rPr lang="en-US" dirty="0" smtClean="0"/>
              <a:t>: Real-time bridge monitoring and structural analysis</a:t>
            </a:r>
          </a:p>
          <a:p>
            <a:r>
              <a:rPr lang="en-US" b="1" dirty="0" smtClean="0"/>
              <a:t>Peripheral Devices</a:t>
            </a:r>
            <a:endParaRPr lang="en-US" dirty="0" smtClean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sl-SI" baseline="0" dirty="0" smtClean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02" name="Google Shape;102;p156:notes">
            <a:extLst>
              <a:ext uri="{FF2B5EF4-FFF2-40B4-BE49-F238E27FC236}">
                <a16:creationId xmlns:a16="http://schemas.microsoft.com/office/drawing/2014/main" xmlns="" id="{92FD8D2C-87DF-7E3A-2967-44C5FD740D8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950095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 smtClean="0"/>
              <a:t>The installation looks like this – simple, under the bridge, completed in a very short time, and most importantly,</a:t>
            </a:r>
            <a:r>
              <a:rPr lang="sl-SI" dirty="0" smtClean="0"/>
              <a:t> </a:t>
            </a:r>
            <a:r>
              <a:rPr lang="sl-SI" dirty="0" err="1" smtClean="0"/>
              <a:t>portability</a:t>
            </a:r>
            <a:r>
              <a:rPr lang="sl-SI" dirty="0" smtClean="0"/>
              <a:t>, so</a:t>
            </a:r>
            <a:r>
              <a:rPr lang="en-US" dirty="0" smtClean="0"/>
              <a:t> easily transferable from one bridge to another.</a:t>
            </a:r>
            <a:endParaRPr dirty="0"/>
          </a:p>
        </p:txBody>
      </p:sp>
      <p:sp>
        <p:nvSpPr>
          <p:cNvPr id="118" name="Google Shape;118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248541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 dirty="0" smtClean="0"/>
              <a:t>No roadworks, no lane</a:t>
            </a:r>
            <a:r>
              <a:rPr lang="sl-SI" b="1" dirty="0" smtClean="0"/>
              <a:t>/</a:t>
            </a:r>
            <a:r>
              <a:rPr lang="sl-SI" b="1" dirty="0" err="1" smtClean="0"/>
              <a:t>road</a:t>
            </a:r>
            <a:r>
              <a:rPr lang="en-US" b="1" dirty="0" smtClean="0"/>
              <a:t> closures, no traffic disruptions during installation or maintenance — this is likely the ideal scenario for any road infrastructure manager.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/>
              <a:t>“Nothing on the road”</a:t>
            </a:r>
            <a:r>
              <a:rPr lang="en-US" dirty="0" smtClean="0"/>
              <a:t> is a concept our company has embraced for years, and it is equally valuable for the end user.</a:t>
            </a:r>
            <a:endParaRPr dirty="0"/>
          </a:p>
        </p:txBody>
      </p:sp>
      <p:sp>
        <p:nvSpPr>
          <p:cNvPr id="124" name="Google Shape;124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715016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5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b="1" dirty="0" smtClean="0"/>
              <a:t>What kind of data do we collect?</a:t>
            </a:r>
            <a:endParaRPr lang="sl-SI" b="0" dirty="0" smtClean="0"/>
          </a:p>
          <a:p>
            <a:r>
              <a:rPr lang="en-US" dirty="0" smtClean="0"/>
              <a:t>On one hand, we collect data on heavy goods vehicles. On the other, since the bridge itself functions as a weighing platform, we also gather valuable</a:t>
            </a:r>
            <a:endParaRPr lang="sl-SI" dirty="0" smtClean="0"/>
          </a:p>
          <a:p>
            <a:r>
              <a:rPr lang="en-US" dirty="0" smtClean="0"/>
              <a:t>information about the bridge structure.</a:t>
            </a:r>
          </a:p>
          <a:p>
            <a:r>
              <a:rPr lang="en-US" dirty="0" smtClean="0"/>
              <a:t>There’s no need to list the vehicle data, as they are the same as with any standard WIM system. What sets our system apart, however, are the structural</a:t>
            </a:r>
            <a:endParaRPr lang="sl-SI" dirty="0" smtClean="0"/>
          </a:p>
          <a:p>
            <a:r>
              <a:rPr lang="en-US" dirty="0" smtClean="0"/>
              <a:t>data about the bridge—data that conventional WIM systems simply cannot provide. This information is of exceptional value to infrastructure maintenance</a:t>
            </a:r>
            <a:endParaRPr lang="sl-SI" dirty="0" smtClean="0"/>
          </a:p>
          <a:p>
            <a:r>
              <a:rPr lang="en-US" dirty="0" smtClean="0"/>
              <a:t>teams.</a:t>
            </a:r>
            <a:r>
              <a:rPr lang="sl-SI" baseline="0" dirty="0" smtClean="0"/>
              <a:t> </a:t>
            </a:r>
          </a:p>
          <a:p>
            <a:r>
              <a:rPr lang="en-US" dirty="0" smtClean="0"/>
              <a:t>And the best part? It all comes from a single system, at a single location—installed beneath the bridge.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30" name="Google Shape;130;p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62773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azen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+ text">
  <p:cSld name="Naslov + tex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" name="Google Shape;20;p14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143"/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E1E1E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143"/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143"/>
          <p:cNvSpPr/>
          <p:nvPr/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143"/>
          <p:cNvSpPr txBox="1">
            <a:spLocks noGrp="1"/>
          </p:cNvSpPr>
          <p:nvPr>
            <p:ph type="body" idx="1"/>
          </p:nvPr>
        </p:nvSpPr>
        <p:spPr>
          <a:xfrm>
            <a:off x="838200" y="2187574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Verdana"/>
                <a:ea typeface="Verdana"/>
                <a:cs typeface="Verdana"/>
                <a:sym typeface="Verdana"/>
              </a:defRPr>
            </a:lvl2pPr>
            <a:lvl3pPr marL="1371600" lvl="2" indent="-330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Verdana"/>
                <a:ea typeface="Verdana"/>
                <a:cs typeface="Verdana"/>
                <a:sym typeface="Verdana"/>
              </a:defRPr>
            </a:lvl3pPr>
            <a:lvl4pPr marL="1828800" lvl="3" indent="-330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Verdana"/>
                <a:ea typeface="Verdana"/>
                <a:cs typeface="Verdana"/>
                <a:sym typeface="Verdana"/>
              </a:defRPr>
            </a:lvl4pPr>
            <a:lvl5pPr marL="2286000" lvl="4" indent="-330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Verdana"/>
                <a:ea typeface="Verdana"/>
                <a:cs typeface="Verdana"/>
                <a:sym typeface="Verdana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143"/>
          <p:cNvSpPr txBox="1">
            <a:spLocks noGrp="1"/>
          </p:cNvSpPr>
          <p:nvPr>
            <p:ph type="title"/>
          </p:nvPr>
        </p:nvSpPr>
        <p:spPr>
          <a:xfrm>
            <a:off x="838200" y="44821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Verdana"/>
              <a:buNone/>
              <a:defRPr sz="3600" b="1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44"/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E1E1E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144"/>
          <p:cNvSpPr/>
          <p:nvPr/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144"/>
          <p:cNvSpPr txBox="1">
            <a:spLocks noGrp="1"/>
          </p:cNvSpPr>
          <p:nvPr>
            <p:ph type="title"/>
          </p:nvPr>
        </p:nvSpPr>
        <p:spPr>
          <a:xfrm>
            <a:off x="884132" y="44821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Verdana"/>
              <a:buNone/>
              <a:defRPr sz="3600" b="1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+ podnaslov" type="title">
  <p:cSld name="TITLE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49"/>
          <p:cNvSpPr txBox="1"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Verdana"/>
              <a:buNone/>
              <a:defRPr sz="4400" b="1"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49"/>
          <p:cNvSpPr txBox="1">
            <a:spLocks noGrp="1"/>
          </p:cNvSpPr>
          <p:nvPr>
            <p:ph type="subTitle" idx="1"/>
          </p:nvPr>
        </p:nvSpPr>
        <p:spPr>
          <a:xfrm>
            <a:off x="1524000" y="3852409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Verdana"/>
                <a:ea typeface="Verdana"/>
                <a:cs typeface="Verdana"/>
                <a:sym typeface="Verdana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4" name="Google Shape;44;p14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4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7" name="Google Shape;47;p149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8400" y="3615304"/>
            <a:ext cx="4775200" cy="5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n vsebina" type="obj">
  <p:cSld name="OBJEC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50"/>
          <p:cNvSpPr txBox="1">
            <a:spLocks noGrp="1"/>
          </p:cNvSpPr>
          <p:nvPr>
            <p:ph type="title"/>
          </p:nvPr>
        </p:nvSpPr>
        <p:spPr>
          <a:xfrm>
            <a:off x="838200" y="188147"/>
            <a:ext cx="10515600" cy="942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alibri"/>
              <a:buNone/>
              <a:defRPr sz="3600">
                <a:solidFill>
                  <a:srgbClr val="FF00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50"/>
          <p:cNvSpPr txBox="1">
            <a:spLocks noGrp="1"/>
          </p:cNvSpPr>
          <p:nvPr>
            <p:ph type="body" idx="1"/>
          </p:nvPr>
        </p:nvSpPr>
        <p:spPr>
          <a:xfrm>
            <a:off x="838200" y="1268361"/>
            <a:ext cx="10515600" cy="4908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15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5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5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4" name="Google Shape;54;p150"/>
          <p:cNvCxnSpPr/>
          <p:nvPr/>
        </p:nvCxnSpPr>
        <p:spPr>
          <a:xfrm>
            <a:off x="479938" y="1096730"/>
            <a:ext cx="11232124" cy="0"/>
          </a:xfrm>
          <a:prstGeom prst="straightConnector1">
            <a:avLst/>
          </a:prstGeom>
          <a:noFill/>
          <a:ln w="25400" cap="rnd" cmpd="sng">
            <a:solidFill>
              <a:srgbClr val="A7A9AB"/>
            </a:solidFill>
            <a:prstDash val="dot"/>
            <a:miter lim="800000"/>
            <a:headEnd type="none" w="sm" len="sm"/>
            <a:tailEnd type="none" w="sm" len="sm"/>
          </a:ln>
        </p:spPr>
      </p:cxnSp>
      <p:pic>
        <p:nvPicPr>
          <p:cNvPr id="55" name="Google Shape;55;p150" descr="siwim_logo_final.png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57987" y="505513"/>
            <a:ext cx="854075" cy="5667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o naslov">
  <p:cSld name="Samo naslov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5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5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5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60" name="Google Shape;60;p151"/>
          <p:cNvCxnSpPr/>
          <p:nvPr/>
        </p:nvCxnSpPr>
        <p:spPr>
          <a:xfrm>
            <a:off x="479938" y="1096730"/>
            <a:ext cx="11232124" cy="0"/>
          </a:xfrm>
          <a:prstGeom prst="straightConnector1">
            <a:avLst/>
          </a:prstGeom>
          <a:noFill/>
          <a:ln w="25400" cap="rnd" cmpd="sng">
            <a:solidFill>
              <a:srgbClr val="A7A9AB"/>
            </a:solidFill>
            <a:prstDash val="dot"/>
            <a:miter lim="800000"/>
            <a:headEnd type="none" w="sm" len="sm"/>
            <a:tailEnd type="none" w="sm" len="sm"/>
          </a:ln>
        </p:spPr>
      </p:cxnSp>
      <p:pic>
        <p:nvPicPr>
          <p:cNvPr id="61" name="Google Shape;61;p151" descr="siwim_logo_final.png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57987" y="505513"/>
            <a:ext cx="854075" cy="566738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51"/>
          <p:cNvSpPr txBox="1">
            <a:spLocks noGrp="1"/>
          </p:cNvSpPr>
          <p:nvPr>
            <p:ph type="title"/>
          </p:nvPr>
        </p:nvSpPr>
        <p:spPr>
          <a:xfrm>
            <a:off x="838200" y="188147"/>
            <a:ext cx="10515600" cy="942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alibri"/>
              <a:buNone/>
              <a:defRPr sz="3600">
                <a:solidFill>
                  <a:srgbClr val="FF00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e vsebini">
  <p:cSld name="Dve vsebini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2"/>
          <p:cNvSpPr txBox="1">
            <a:spLocks noGrp="1"/>
          </p:cNvSpPr>
          <p:nvPr>
            <p:ph type="body" idx="1"/>
          </p:nvPr>
        </p:nvSpPr>
        <p:spPr>
          <a:xfrm>
            <a:off x="838200" y="1258529"/>
            <a:ext cx="5181600" cy="4918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52"/>
          <p:cNvSpPr txBox="1">
            <a:spLocks noGrp="1"/>
          </p:cNvSpPr>
          <p:nvPr>
            <p:ph type="body" idx="2"/>
          </p:nvPr>
        </p:nvSpPr>
        <p:spPr>
          <a:xfrm>
            <a:off x="6172200" y="1258529"/>
            <a:ext cx="5181600" cy="4918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15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5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69" name="Google Shape;69;p152"/>
          <p:cNvCxnSpPr/>
          <p:nvPr/>
        </p:nvCxnSpPr>
        <p:spPr>
          <a:xfrm>
            <a:off x="479938" y="1096730"/>
            <a:ext cx="11232124" cy="0"/>
          </a:xfrm>
          <a:prstGeom prst="straightConnector1">
            <a:avLst/>
          </a:prstGeom>
          <a:noFill/>
          <a:ln w="25400" cap="rnd" cmpd="sng">
            <a:solidFill>
              <a:srgbClr val="A7A9AB"/>
            </a:solidFill>
            <a:prstDash val="dot"/>
            <a:miter lim="800000"/>
            <a:headEnd type="none" w="sm" len="sm"/>
            <a:tailEnd type="none" w="sm" len="sm"/>
          </a:ln>
        </p:spPr>
      </p:cxnSp>
      <p:pic>
        <p:nvPicPr>
          <p:cNvPr id="70" name="Google Shape;70;p152" descr="siwim_logo_final.png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57987" y="505513"/>
            <a:ext cx="854075" cy="566738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2"/>
          <p:cNvSpPr txBox="1">
            <a:spLocks noGrp="1"/>
          </p:cNvSpPr>
          <p:nvPr>
            <p:ph type="title"/>
          </p:nvPr>
        </p:nvSpPr>
        <p:spPr>
          <a:xfrm>
            <a:off x="838200" y="188147"/>
            <a:ext cx="10515600" cy="942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alibri"/>
              <a:buNone/>
              <a:defRPr sz="3600">
                <a:solidFill>
                  <a:srgbClr val="FF00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lava odseka" type="secHead">
  <p:cSld name="SECTION_HEADER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5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15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5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8" name="Google Shape;78;p153" descr="siwim_logo_final.png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57987" y="505513"/>
            <a:ext cx="854075" cy="5667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4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saice.org.za/downloads/SAICE-2022-Infrastructure-Report-Card.pdf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infrastructurereportcard.org/wp-content/uploads/2020/12/Bridges-2021.pdf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eb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av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9950024F-A850-424A-88D5-DC3E5BDED79A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8542715" y="5108914"/>
            <a:ext cx="3067559" cy="1223962"/>
          </a:xfrm>
        </p:spPr>
        <p:txBody>
          <a:bodyPr>
            <a:normAutofit/>
          </a:bodyPr>
          <a:lstStyle/>
          <a:p>
            <a:pPr marL="50800" indent="0" algn="r">
              <a:lnSpc>
                <a:spcPct val="100000"/>
              </a:lnSpc>
              <a:spcBef>
                <a:spcPts val="300"/>
              </a:spcBef>
              <a:buNone/>
            </a:pPr>
            <a:r>
              <a:rPr lang="en-GB" sz="1600" b="1" noProof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Matija Mavrič</a:t>
            </a:r>
          </a:p>
          <a:p>
            <a:pPr marL="50800" indent="0" algn="r">
              <a:lnSpc>
                <a:spcPct val="100000"/>
              </a:lnSpc>
              <a:spcBef>
                <a:spcPts val="300"/>
              </a:spcBef>
              <a:buNone/>
            </a:pPr>
            <a:r>
              <a:rPr lang="en-GB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Head of Sales &amp; Marketing</a:t>
            </a:r>
            <a:endParaRPr lang="en-GB" sz="1600" noProof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0800" indent="0" algn="r">
              <a:lnSpc>
                <a:spcPct val="100000"/>
              </a:lnSpc>
              <a:spcBef>
                <a:spcPts val="300"/>
              </a:spcBef>
              <a:buNone/>
            </a:pPr>
            <a:r>
              <a:rPr lang="en-GB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lang="en-GB" sz="1600" b="1" noProof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atija.mavric@cestel.si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8EB94CFB-4983-40A8-A9C7-DA767143216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923" y="5637768"/>
            <a:ext cx="1792387" cy="410352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xmlns="" id="{A2C7AB0A-4762-9515-2FE2-5A3ADB8B40E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638500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xmlns="" id="{05696FCB-5081-01D6-1691-D9438A16B63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0070" y="419100"/>
            <a:ext cx="1100204" cy="728972"/>
          </a:xfrm>
          <a:prstGeom prst="rect">
            <a:avLst/>
          </a:prstGeom>
        </p:spPr>
      </p:pic>
      <p:sp>
        <p:nvSpPr>
          <p:cNvPr id="9" name="Naslov 1">
            <a:extLst>
              <a:ext uri="{FF2B5EF4-FFF2-40B4-BE49-F238E27FC236}">
                <a16:creationId xmlns:a16="http://schemas.microsoft.com/office/drawing/2014/main" xmlns="" id="{A040D3EF-86A3-A35C-825B-C58A894002B2}"/>
              </a:ext>
            </a:extLst>
          </p:cNvPr>
          <p:cNvSpPr txBox="1">
            <a:spLocks/>
          </p:cNvSpPr>
          <p:nvPr/>
        </p:nvSpPr>
        <p:spPr>
          <a:xfrm>
            <a:off x="677923" y="2061085"/>
            <a:ext cx="7595921" cy="2516330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7200"/>
            </a:pPr>
            <a:r>
              <a:rPr lang="en-US" sz="4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Protecting </a:t>
            </a:r>
            <a:r>
              <a:rPr lang="en-US" sz="4000" b="1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roads and bridges with </a:t>
            </a:r>
            <a:r>
              <a:rPr lang="en-US" sz="4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bridge weigh-in-motion</a:t>
            </a:r>
          </a:p>
        </p:txBody>
      </p:sp>
    </p:spTree>
    <p:extLst>
      <p:ext uri="{BB962C8B-B14F-4D97-AF65-F5344CB8AC3E}">
        <p14:creationId xmlns:p14="http://schemas.microsoft.com/office/powerpoint/2010/main" val="3854166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68"/>
    </mc:Choice>
    <mc:Fallback xmlns="">
      <p:transition spd="slow" advTm="1468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58"/>
          <p:cNvSpPr txBox="1">
            <a:spLocks noGrp="1"/>
          </p:cNvSpPr>
          <p:nvPr>
            <p:ph type="title"/>
          </p:nvPr>
        </p:nvSpPr>
        <p:spPr>
          <a:xfrm>
            <a:off x="884132" y="44821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Verdana"/>
              <a:buNone/>
            </a:pPr>
            <a:r>
              <a:rPr lang="en-US"/>
              <a:t>Online app: traffic monitoring</a:t>
            </a:r>
            <a:endParaRPr/>
          </a:p>
        </p:txBody>
      </p:sp>
      <p:pic>
        <p:nvPicPr>
          <p:cNvPr id="140" name="Google Shape;140;p158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97754" y="2108562"/>
            <a:ext cx="8196491" cy="46120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60"/>
          <p:cNvSpPr txBox="1">
            <a:spLocks noGrp="1"/>
          </p:cNvSpPr>
          <p:nvPr>
            <p:ph type="title"/>
          </p:nvPr>
        </p:nvSpPr>
        <p:spPr>
          <a:xfrm>
            <a:off x="884132" y="44821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Verdana"/>
              <a:buNone/>
            </a:pPr>
            <a:r>
              <a:rPr lang="en-US"/>
              <a:t>Online app: SHM</a:t>
            </a:r>
            <a:endParaRPr/>
          </a:p>
        </p:txBody>
      </p:sp>
      <p:pic>
        <p:nvPicPr>
          <p:cNvPr id="154" name="Google Shape;154;p160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19390" y="2145847"/>
            <a:ext cx="9153220" cy="44758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6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162"/>
          <p:cNvSpPr/>
          <p:nvPr/>
        </p:nvSpPr>
        <p:spPr>
          <a:xfrm>
            <a:off x="1121664" y="0"/>
            <a:ext cx="9948672" cy="6858000"/>
          </a:xfrm>
          <a:custGeom>
            <a:avLst/>
            <a:gdLst/>
            <a:ahLst/>
            <a:cxnLst/>
            <a:rect l="l" t="t" r="r" b="b"/>
            <a:pathLst>
              <a:path w="9963150" h="6858000" extrusionOk="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162"/>
          <p:cNvSpPr txBox="1"/>
          <p:nvPr/>
        </p:nvSpPr>
        <p:spPr>
          <a:xfrm>
            <a:off x="1524000" y="2046986"/>
            <a:ext cx="9144000" cy="2764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en-US" sz="720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Use case: Slovenia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162"/>
          <p:cNvSpPr/>
          <p:nvPr/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63"/>
          <p:cNvSpPr txBox="1">
            <a:spLocks noGrp="1"/>
          </p:cNvSpPr>
          <p:nvPr>
            <p:ph type="title"/>
          </p:nvPr>
        </p:nvSpPr>
        <p:spPr>
          <a:xfrm>
            <a:off x="884132" y="44821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Verdana"/>
              <a:buNone/>
            </a:pPr>
            <a:r>
              <a:rPr lang="en-US"/>
              <a:t>State roads</a:t>
            </a:r>
            <a:endParaRPr/>
          </a:p>
        </p:txBody>
      </p:sp>
      <p:pic>
        <p:nvPicPr>
          <p:cNvPr id="174" name="Google Shape;174;p163"/>
          <p:cNvPicPr preferRelativeResize="0"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5111" y="2150627"/>
            <a:ext cx="7412740" cy="4568245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163"/>
          <p:cNvSpPr/>
          <p:nvPr/>
        </p:nvSpPr>
        <p:spPr>
          <a:xfrm>
            <a:off x="8789437" y="2842727"/>
            <a:ext cx="217714" cy="217714"/>
          </a:xfrm>
          <a:prstGeom prst="ellipse">
            <a:avLst/>
          </a:prstGeom>
          <a:solidFill>
            <a:srgbClr val="FF0000"/>
          </a:solidFill>
          <a:ln w="317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163"/>
          <p:cNvSpPr/>
          <p:nvPr/>
        </p:nvSpPr>
        <p:spPr>
          <a:xfrm>
            <a:off x="8795658" y="3240833"/>
            <a:ext cx="217714" cy="217714"/>
          </a:xfrm>
          <a:prstGeom prst="ellipse">
            <a:avLst/>
          </a:prstGeom>
          <a:solidFill>
            <a:srgbClr val="FFFF00"/>
          </a:solidFill>
          <a:ln w="317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163"/>
          <p:cNvSpPr txBox="1"/>
          <p:nvPr/>
        </p:nvSpPr>
        <p:spPr>
          <a:xfrm>
            <a:off x="9069355" y="2797695"/>
            <a:ext cx="249438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1-week measurements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163"/>
          <p:cNvSpPr txBox="1"/>
          <p:nvPr/>
        </p:nvSpPr>
        <p:spPr>
          <a:xfrm>
            <a:off x="9075575" y="3195801"/>
            <a:ext cx="249438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1-month measurements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64"/>
          <p:cNvSpPr txBox="1">
            <a:spLocks noGrp="1"/>
          </p:cNvSpPr>
          <p:nvPr>
            <p:ph type="title"/>
          </p:nvPr>
        </p:nvSpPr>
        <p:spPr>
          <a:xfrm>
            <a:off x="884132" y="44821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Verdana"/>
              <a:buNone/>
            </a:pPr>
            <a:r>
              <a:rPr lang="en-US"/>
              <a:t>Motorway network</a:t>
            </a:r>
            <a:endParaRPr/>
          </a:p>
        </p:txBody>
      </p:sp>
      <p:pic>
        <p:nvPicPr>
          <p:cNvPr id="184" name="Google Shape;184;p164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24253" y="2148246"/>
            <a:ext cx="6943494" cy="45977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65"/>
          <p:cNvSpPr txBox="1">
            <a:spLocks noGrp="1"/>
          </p:cNvSpPr>
          <p:nvPr>
            <p:ph type="title"/>
          </p:nvPr>
        </p:nvSpPr>
        <p:spPr>
          <a:xfrm>
            <a:off x="884132" y="44821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Verdana"/>
              <a:buNone/>
            </a:pPr>
            <a:r>
              <a:rPr lang="en-US"/>
              <a:t>Marked decrease in overloading</a:t>
            </a:r>
            <a:endParaRPr/>
          </a:p>
        </p:txBody>
      </p:sp>
      <p:graphicFrame>
        <p:nvGraphicFramePr>
          <p:cNvPr id="190" name="Google Shape;190;p165"/>
          <p:cNvGraphicFramePr/>
          <p:nvPr>
            <p:extLst>
              <p:ext uri="{D42A27DB-BD31-4B8C-83A1-F6EECF244321}">
                <p14:modId xmlns:p14="http://schemas.microsoft.com/office/powerpoint/2010/main" val="2194242470"/>
              </p:ext>
            </p:extLst>
          </p:nvPr>
        </p:nvGraphicFramePr>
        <p:xfrm>
          <a:off x="2203114" y="2153434"/>
          <a:ext cx="7785771" cy="43117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66"/>
          <p:cNvSpPr txBox="1">
            <a:spLocks noGrp="1"/>
          </p:cNvSpPr>
          <p:nvPr>
            <p:ph type="title"/>
          </p:nvPr>
        </p:nvSpPr>
        <p:spPr>
          <a:xfrm>
            <a:off x="884132" y="44821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Verdana"/>
              <a:buNone/>
            </a:pPr>
            <a:r>
              <a:rPr lang="en-US"/>
              <a:t>Road design</a:t>
            </a:r>
            <a:endParaRPr/>
          </a:p>
        </p:txBody>
      </p:sp>
      <p:pic>
        <p:nvPicPr>
          <p:cNvPr id="196" name="Google Shape;196;p166"/>
          <p:cNvPicPr preferRelativeResize="0"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32600" y="2149138"/>
            <a:ext cx="7726799" cy="43822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67"/>
          <p:cNvSpPr txBox="1">
            <a:spLocks noGrp="1"/>
          </p:cNvSpPr>
          <p:nvPr>
            <p:ph type="title"/>
          </p:nvPr>
        </p:nvSpPr>
        <p:spPr>
          <a:xfrm>
            <a:off x="884132" y="44821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Verdana"/>
              <a:buNone/>
            </a:pPr>
            <a:r>
              <a:rPr lang="en-US" dirty="0"/>
              <a:t>Preselection with portable bridge WIM</a:t>
            </a:r>
            <a:endParaRPr dirty="0"/>
          </a:p>
        </p:txBody>
      </p:sp>
      <p:pic>
        <p:nvPicPr>
          <p:cNvPr id="202" name="Google Shape;202;p167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769954" y="2873462"/>
            <a:ext cx="4210153" cy="3319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167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3665" y="2873462"/>
            <a:ext cx="4976475" cy="3319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167"/>
          <p:cNvPicPr preferRelativeResize="0"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5020" y="2433275"/>
            <a:ext cx="2218832" cy="40627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67"/>
          <p:cNvSpPr txBox="1">
            <a:spLocks noGrp="1"/>
          </p:cNvSpPr>
          <p:nvPr>
            <p:ph type="title"/>
          </p:nvPr>
        </p:nvSpPr>
        <p:spPr>
          <a:xfrm>
            <a:off x="884132" y="44821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Verdana"/>
              <a:buNone/>
            </a:pPr>
            <a:r>
              <a:rPr lang="sl-SI" dirty="0" err="1" smtClean="0"/>
              <a:t>Direct</a:t>
            </a:r>
            <a:r>
              <a:rPr lang="sl-SI" dirty="0" smtClean="0"/>
              <a:t> </a:t>
            </a:r>
            <a:r>
              <a:rPr lang="sl-SI" dirty="0" err="1" smtClean="0"/>
              <a:t>enforcement</a:t>
            </a:r>
            <a:r>
              <a:rPr lang="en-US" dirty="0" smtClean="0"/>
              <a:t> </a:t>
            </a:r>
            <a:r>
              <a:rPr lang="en-US" dirty="0"/>
              <a:t>with portable bridge WIM</a:t>
            </a:r>
            <a:endParaRPr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4614" y="2164541"/>
            <a:ext cx="6254635" cy="4169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7544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68"/>
          <p:cNvSpPr txBox="1">
            <a:spLocks noGrp="1"/>
          </p:cNvSpPr>
          <p:nvPr>
            <p:ph type="title"/>
          </p:nvPr>
        </p:nvSpPr>
        <p:spPr>
          <a:xfrm>
            <a:off x="884132" y="44821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Verdana"/>
              <a:buNone/>
            </a:pPr>
            <a:r>
              <a:rPr lang="en-US"/>
              <a:t>Bridge analysis: GVW limit 3,5 t</a:t>
            </a:r>
            <a:endParaRPr/>
          </a:p>
        </p:txBody>
      </p:sp>
      <p:pic>
        <p:nvPicPr>
          <p:cNvPr id="210" name="Google Shape;210;p168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29639" y="2221803"/>
            <a:ext cx="4132722" cy="445415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 Placeholder 3">
            <a:extLst>
              <a:ext uri="{FF2B5EF4-FFF2-40B4-BE49-F238E27FC236}">
                <a16:creationId xmlns:a16="http://schemas.microsoft.com/office/drawing/2014/main" xmlns="" id="{47FE9CF0-AA55-C668-2A01-04B56592A677}"/>
              </a:ext>
            </a:extLst>
          </p:cNvPr>
          <p:cNvSpPr txBox="1">
            <a:spLocks/>
          </p:cNvSpPr>
          <p:nvPr/>
        </p:nvSpPr>
        <p:spPr>
          <a:xfrm>
            <a:off x="5585926" y="2187574"/>
            <a:ext cx="5767873" cy="435133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x-none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FCD357A3-2880-FD63-9A45-34EC0F6D52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Facts.</a:t>
            </a:r>
          </a:p>
          <a:p>
            <a:r>
              <a:rPr lang="en-US" sz="2800" dirty="0" smtClean="0"/>
              <a:t>About Structural Bridge WIM diagnostic system.</a:t>
            </a:r>
          </a:p>
          <a:p>
            <a:r>
              <a:rPr lang="en-US" sz="2800" dirty="0" smtClean="0"/>
              <a:t>Use cases.</a:t>
            </a:r>
            <a:endParaRPr lang="en-US" sz="2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664355C8-AA7F-A56F-09D8-90832D8D6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Agenda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55592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>
          <a:extLst>
            <a:ext uri="{FF2B5EF4-FFF2-40B4-BE49-F238E27FC236}">
              <a16:creationId xmlns:a16="http://schemas.microsoft.com/office/drawing/2014/main" xmlns="" id="{78196C50-5C30-FB4F-7653-3857A0F4F3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68">
            <a:extLst>
              <a:ext uri="{FF2B5EF4-FFF2-40B4-BE49-F238E27FC236}">
                <a16:creationId xmlns:a16="http://schemas.microsoft.com/office/drawing/2014/main" xmlns="" id="{A049DE52-2B06-2099-9867-92ABA209A9C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84132" y="44821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Verdana"/>
              <a:buNone/>
            </a:pPr>
            <a:r>
              <a:rPr lang="en-US" dirty="0"/>
              <a:t>Bridge analysis: bridge dynamics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8EDDD87-A144-72D2-6947-C0F9A9B3DF4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366" y="3022157"/>
            <a:ext cx="5597451" cy="2509568"/>
          </a:xfrm>
          <a:prstGeom prst="rect">
            <a:avLst/>
          </a:prstGeom>
        </p:spPr>
      </p:pic>
      <p:pic>
        <p:nvPicPr>
          <p:cNvPr id="4" name="Google Shape;211;p168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59289" y="2199483"/>
            <a:ext cx="5258523" cy="43896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42885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6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169"/>
          <p:cNvSpPr/>
          <p:nvPr/>
        </p:nvSpPr>
        <p:spPr>
          <a:xfrm>
            <a:off x="1121664" y="0"/>
            <a:ext cx="9948672" cy="6858000"/>
          </a:xfrm>
          <a:custGeom>
            <a:avLst/>
            <a:gdLst/>
            <a:ahLst/>
            <a:cxnLst/>
            <a:rect l="l" t="t" r="r" b="b"/>
            <a:pathLst>
              <a:path w="9963150" h="6858000" extrusionOk="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169"/>
          <p:cNvSpPr txBox="1"/>
          <p:nvPr/>
        </p:nvSpPr>
        <p:spPr>
          <a:xfrm>
            <a:off x="1524000" y="2046986"/>
            <a:ext cx="9144000" cy="2764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en-US" sz="720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Use case: 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en-US" sz="720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The Netherlands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169"/>
          <p:cNvSpPr/>
          <p:nvPr/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70"/>
          <p:cNvSpPr txBox="1">
            <a:spLocks noGrp="1"/>
          </p:cNvSpPr>
          <p:nvPr>
            <p:ph type="title"/>
          </p:nvPr>
        </p:nvSpPr>
        <p:spPr>
          <a:xfrm>
            <a:off x="884132" y="44821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Verdana"/>
              <a:buNone/>
            </a:pPr>
            <a:r>
              <a:rPr lang="en-US" dirty="0" err="1"/>
              <a:t>Moerdijk</a:t>
            </a:r>
            <a:r>
              <a:rPr lang="en-US" dirty="0"/>
              <a:t> bridge</a:t>
            </a:r>
            <a:endParaRPr dirty="0"/>
          </a:p>
        </p:txBody>
      </p:sp>
      <p:pic>
        <p:nvPicPr>
          <p:cNvPr id="225" name="Google Shape;225;p170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05258" y="2153770"/>
            <a:ext cx="7986742" cy="44927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170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153770"/>
            <a:ext cx="4205258" cy="44927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71"/>
          <p:cNvSpPr txBox="1">
            <a:spLocks noGrp="1"/>
          </p:cNvSpPr>
          <p:nvPr>
            <p:ph type="title"/>
          </p:nvPr>
        </p:nvSpPr>
        <p:spPr>
          <a:xfrm>
            <a:off x="884132" y="44821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Verdana"/>
              <a:buNone/>
            </a:pPr>
            <a:r>
              <a:rPr lang="en-US"/>
              <a:t>Moerdijk bridge: preselection</a:t>
            </a:r>
            <a:endParaRPr/>
          </a:p>
        </p:txBody>
      </p:sp>
      <p:pic>
        <p:nvPicPr>
          <p:cNvPr id="232" name="Google Shape;232;p171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96906" y="2271218"/>
            <a:ext cx="8198188" cy="413856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FE00767A-1B37-9100-3050-5478A8037464}"/>
              </a:ext>
            </a:extLst>
          </p:cNvPr>
          <p:cNvSpPr/>
          <p:nvPr/>
        </p:nvSpPr>
        <p:spPr>
          <a:xfrm>
            <a:off x="1996906" y="2355850"/>
            <a:ext cx="3095794" cy="400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E949E1E-C7D1-AF56-EA3C-A98677CEAF4B}"/>
              </a:ext>
            </a:extLst>
          </p:cNvPr>
          <p:cNvSpPr txBox="1"/>
          <p:nvPr/>
        </p:nvSpPr>
        <p:spPr>
          <a:xfrm>
            <a:off x="1493483" y="2271218"/>
            <a:ext cx="31373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6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BWIM </a:t>
            </a:r>
            <a:r>
              <a:rPr lang="sl-SI" sz="1600" b="1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vs</a:t>
            </a:r>
            <a:r>
              <a:rPr lang="sl-SI" sz="16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sl-SI" sz="1600" b="1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Static</a:t>
            </a:r>
            <a:r>
              <a:rPr lang="sl-SI" sz="16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l-SI" sz="1600" b="1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weighing</a:t>
            </a:r>
            <a:endParaRPr lang="sl-SI" sz="16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73"/>
          <p:cNvSpPr txBox="1">
            <a:spLocks noGrp="1"/>
          </p:cNvSpPr>
          <p:nvPr>
            <p:ph type="title"/>
          </p:nvPr>
        </p:nvSpPr>
        <p:spPr>
          <a:xfrm>
            <a:off x="884132" y="44821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Verdana"/>
              <a:buNone/>
            </a:pPr>
            <a:r>
              <a:rPr lang="en-US"/>
              <a:t>Bridge protection: A7 motorway</a:t>
            </a:r>
            <a:endParaRPr/>
          </a:p>
        </p:txBody>
      </p:sp>
      <p:pic>
        <p:nvPicPr>
          <p:cNvPr id="244" name="Google Shape;244;p173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32432" y="2084653"/>
            <a:ext cx="3392253" cy="4537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173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4070" y="2084653"/>
            <a:ext cx="3564294" cy="470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74"/>
          <p:cNvSpPr txBox="1">
            <a:spLocks noGrp="1"/>
          </p:cNvSpPr>
          <p:nvPr>
            <p:ph type="title"/>
          </p:nvPr>
        </p:nvSpPr>
        <p:spPr>
          <a:xfrm>
            <a:off x="884132" y="44821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Verdana"/>
              <a:buNone/>
            </a:pPr>
            <a:r>
              <a:rPr lang="en-US"/>
              <a:t>Bridge protection: A7 motorway</a:t>
            </a:r>
            <a:endParaRPr/>
          </a:p>
        </p:txBody>
      </p:sp>
      <p:graphicFrame>
        <p:nvGraphicFramePr>
          <p:cNvPr id="251" name="Google Shape;251;p174"/>
          <p:cNvGraphicFramePr/>
          <p:nvPr>
            <p:extLst>
              <p:ext uri="{D42A27DB-BD31-4B8C-83A1-F6EECF244321}">
                <p14:modId xmlns:p14="http://schemas.microsoft.com/office/powerpoint/2010/main" val="2725974745"/>
              </p:ext>
            </p:extLst>
          </p:nvPr>
        </p:nvGraphicFramePr>
        <p:xfrm>
          <a:off x="327619" y="2773403"/>
          <a:ext cx="5308036" cy="29111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52" name="Google Shape;252;p174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98531" y="2589923"/>
            <a:ext cx="6096000" cy="32781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75"/>
          <p:cNvSpPr txBox="1">
            <a:spLocks noGrp="1"/>
          </p:cNvSpPr>
          <p:nvPr>
            <p:ph type="title"/>
          </p:nvPr>
        </p:nvSpPr>
        <p:spPr>
          <a:xfrm>
            <a:off x="884132" y="44821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Verdana"/>
              <a:buNone/>
            </a:pPr>
            <a:r>
              <a:rPr lang="en-US"/>
              <a:t>Bridge protection: A7 motorway</a:t>
            </a:r>
            <a:endParaRPr/>
          </a:p>
        </p:txBody>
      </p:sp>
      <p:pic>
        <p:nvPicPr>
          <p:cNvPr id="258" name="Google Shape;258;p175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9052" y="2195027"/>
            <a:ext cx="10093896" cy="43910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76"/>
          <p:cNvSpPr txBox="1">
            <a:spLocks noGrp="1"/>
          </p:cNvSpPr>
          <p:nvPr>
            <p:ph type="title"/>
          </p:nvPr>
        </p:nvSpPr>
        <p:spPr>
          <a:xfrm>
            <a:off x="884132" y="44821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Verdana"/>
              <a:buNone/>
            </a:pPr>
            <a:r>
              <a:rPr lang="en-US"/>
              <a:t>Bridge protection: A7 motorway</a:t>
            </a:r>
            <a:endParaRPr/>
          </a:p>
        </p:txBody>
      </p:sp>
      <p:pic>
        <p:nvPicPr>
          <p:cNvPr id="264" name="Google Shape;264;p176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2467" y="2234096"/>
            <a:ext cx="7547066" cy="41129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>
          <a:extLst>
            <a:ext uri="{FF2B5EF4-FFF2-40B4-BE49-F238E27FC236}">
              <a16:creationId xmlns:a16="http://schemas.microsoft.com/office/drawing/2014/main" xmlns="" id="{7D1837F7-57C7-8E0D-E235-4E8F9F2325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76">
            <a:extLst>
              <a:ext uri="{FF2B5EF4-FFF2-40B4-BE49-F238E27FC236}">
                <a16:creationId xmlns:a16="http://schemas.microsoft.com/office/drawing/2014/main" xmlns="" id="{C23453D0-508E-D6E0-BE83-67B86835900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84132" y="44821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Verdana"/>
              <a:buNone/>
            </a:pPr>
            <a:r>
              <a:rPr lang="en-US" dirty="0"/>
              <a:t>Sources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BBEBB74-241C-BF6C-321A-9E8390021D6B}"/>
              </a:ext>
            </a:extLst>
          </p:cNvPr>
          <p:cNvSpPr txBox="1"/>
          <p:nvPr/>
        </p:nvSpPr>
        <p:spPr>
          <a:xfrm>
            <a:off x="690465" y="2407298"/>
            <a:ext cx="1101092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SAICE 2022 Infrastructure Report Card for South Africa. Accessed via: </a:t>
            </a:r>
            <a:r>
              <a:rPr lang="en-US" dirty="0">
                <a:hlinkClick r:id="rId3"/>
              </a:rPr>
              <a:t>https://saice.org.za/downloads/SAICE-2022-Infrastructure-Report-Card.pdf</a:t>
            </a:r>
            <a:endParaRPr lang="en-US" dirty="0"/>
          </a:p>
          <a:p>
            <a:endParaRPr lang="en-US" dirty="0"/>
          </a:p>
          <a:p>
            <a:r>
              <a:rPr lang="en-US" dirty="0"/>
              <a:t>Bridges - Report Card for America's Infrastructure. Accessed via: </a:t>
            </a:r>
            <a:r>
              <a:rPr lang="en-US" dirty="0">
                <a:hlinkClick r:id="rId4"/>
              </a:rPr>
              <a:t>https://infrastructurereportcard.org/wp-content/uploads/2020/12/Bridges-2021.pdf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7478326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2A80B1-9867-7B41-91ED-2370A5F5D25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9645" y="2333507"/>
            <a:ext cx="9451975" cy="1212850"/>
          </a:xfrm>
        </p:spPr>
        <p:txBody>
          <a:bodyPr>
            <a:normAutofit/>
          </a:bodyPr>
          <a:lstStyle/>
          <a:p>
            <a:r>
              <a:rPr lang="en-GB" sz="3600" b="1" noProof="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Thank you for your attention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85CE2BB-0672-0046-8F20-27611979350C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59645" y="3487896"/>
            <a:ext cx="4143375" cy="984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noProof="0" dirty="0" err="1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SiWIM</a:t>
            </a:r>
            <a:r>
              <a:rPr lang="en-GB" b="1" noProof="0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you soon!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5757F259-0D56-644F-8D03-826F8E9013B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91786" y="5397936"/>
            <a:ext cx="2419258" cy="553869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xmlns="" id="{E0B61051-8B84-F912-4C5D-10324CDD8F7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6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111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74406036-DBD5-2BB5-93C3-A4312D7F23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5981" y="4809702"/>
            <a:ext cx="2819495" cy="1880158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FCD357A3-2880-FD63-9A45-34EC0F6D52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Lack of public funding</a:t>
            </a:r>
          </a:p>
          <a:p>
            <a:r>
              <a:rPr lang="en-US" dirty="0"/>
              <a:t>Aging roads and bridges</a:t>
            </a:r>
          </a:p>
          <a:p>
            <a:r>
              <a:rPr lang="en-US" dirty="0"/>
              <a:t>Global warming</a:t>
            </a:r>
            <a:endParaRPr lang="x-non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664355C8-AA7F-A56F-09D8-90832D8D6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facing infrastructure </a:t>
            </a:r>
            <a:endParaRPr lang="x-none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BA44ACCD-61C1-4AFD-102F-D538C15BF2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6875" y="3495367"/>
            <a:ext cx="2819495" cy="17357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3360783-C1FC-B55F-F662-0CE2BA55E02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3948" y="2187574"/>
            <a:ext cx="2275217" cy="1633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55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>
          <a:extLst>
            <a:ext uri="{FF2B5EF4-FFF2-40B4-BE49-F238E27FC236}">
              <a16:creationId xmlns:a16="http://schemas.microsoft.com/office/drawing/2014/main" xmlns="" id="{95B5D96E-A764-645C-6810-EBD3C4EB67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56">
            <a:extLst>
              <a:ext uri="{FF2B5EF4-FFF2-40B4-BE49-F238E27FC236}">
                <a16:creationId xmlns:a16="http://schemas.microsoft.com/office/drawing/2014/main" xmlns="" id="{CE353777-01B3-3A37-CE60-BDE212B46C4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407005" y="6263951"/>
            <a:ext cx="7377989" cy="118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101600">
              <a:spcBef>
                <a:spcPts val="0"/>
              </a:spcBef>
              <a:buNone/>
            </a:pPr>
            <a:r>
              <a:rPr lang="en-US" sz="1000" dirty="0"/>
              <a:t>Figure: City of Cape Town predicted condition deterioration with no change in maintenance budget allocation (Source: SAICE 2022 Infrastructure Report Card for South Africa)</a:t>
            </a:r>
          </a:p>
        </p:txBody>
      </p:sp>
      <p:sp>
        <p:nvSpPr>
          <p:cNvPr id="105" name="Google Shape;105;p156">
            <a:extLst>
              <a:ext uri="{FF2B5EF4-FFF2-40B4-BE49-F238E27FC236}">
                <a16:creationId xmlns:a16="http://schemas.microsoft.com/office/drawing/2014/main" xmlns="" id="{940F4981-D0D5-2B67-2611-C5006CA6DB7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44821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Verdana"/>
              <a:buNone/>
            </a:pPr>
            <a:r>
              <a:rPr lang="en-US" dirty="0"/>
              <a:t>Cape Town, predicted road condition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5231989-C202-980B-E314-D3D23DEBA7A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7005" y="2187574"/>
            <a:ext cx="7377989" cy="4032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122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>
          <a:extLst>
            <a:ext uri="{FF2B5EF4-FFF2-40B4-BE49-F238E27FC236}">
              <a16:creationId xmlns:a16="http://schemas.microsoft.com/office/drawing/2014/main" xmlns="" id="{460CD497-5A88-69F0-AD5D-2898EAF1AC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56">
            <a:extLst>
              <a:ext uri="{FF2B5EF4-FFF2-40B4-BE49-F238E27FC236}">
                <a16:creationId xmlns:a16="http://schemas.microsoft.com/office/drawing/2014/main" xmlns="" id="{3AA93A5F-B468-11D9-B797-892A6657095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44821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Verdana"/>
              <a:buNone/>
            </a:pPr>
            <a:r>
              <a:rPr lang="en-US" dirty="0"/>
              <a:t>Aging bridges</a:t>
            </a:r>
            <a:endParaRPr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7B37001-98D6-0B46-0FBA-2F9B4F899F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USA: 42% of all bridges are at least 50 years old</a:t>
            </a:r>
          </a:p>
          <a:p>
            <a:r>
              <a:rPr lang="en-US" dirty="0"/>
              <a:t>Germany:</a:t>
            </a:r>
            <a:endParaRPr lang="x-none" dirty="0"/>
          </a:p>
        </p:txBody>
      </p:sp>
      <p:pic>
        <p:nvPicPr>
          <p:cNvPr id="5" name="Google Shape;171;g3669c4b37f5_0_9">
            <a:extLst>
              <a:ext uri="{FF2B5EF4-FFF2-40B4-BE49-F238E27FC236}">
                <a16:creationId xmlns:a16="http://schemas.microsoft.com/office/drawing/2014/main" xmlns="" id="{27F9228A-F250-44B4-D177-288534F3665F}"/>
              </a:ext>
            </a:extLst>
          </p:cNvPr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4406" y="3040531"/>
            <a:ext cx="5283188" cy="34279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8677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>
          <a:extLst>
            <a:ext uri="{FF2B5EF4-FFF2-40B4-BE49-F238E27FC236}">
              <a16:creationId xmlns:a16="http://schemas.microsoft.com/office/drawing/2014/main" xmlns="" id="{DBB46B8F-20E1-4AB8-1040-9699BD67E1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56">
            <a:extLst>
              <a:ext uri="{FF2B5EF4-FFF2-40B4-BE49-F238E27FC236}">
                <a16:creationId xmlns:a16="http://schemas.microsoft.com/office/drawing/2014/main" xmlns="" id="{259C452E-04E4-4143-3422-4DCE84CA085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44821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Verdana"/>
              <a:buNone/>
            </a:pPr>
            <a:r>
              <a:rPr lang="en-US" dirty="0"/>
              <a:t>Structural bridge WIM Diagnostics</a:t>
            </a:r>
            <a:endParaRPr dirty="0"/>
          </a:p>
        </p:txBody>
      </p:sp>
      <p:graphicFrame>
        <p:nvGraphicFramePr>
          <p:cNvPr id="106" name="Google Shape;106;p156">
            <a:extLst>
              <a:ext uri="{FF2B5EF4-FFF2-40B4-BE49-F238E27FC236}">
                <a16:creationId xmlns:a16="http://schemas.microsoft.com/office/drawing/2014/main" xmlns="" id="{1433AD7C-5C28-9ADC-9AC1-F58F48FE3C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5533831"/>
              </p:ext>
            </p:extLst>
          </p:nvPr>
        </p:nvGraphicFramePr>
        <p:xfrm>
          <a:off x="2032011" y="2343084"/>
          <a:ext cx="8127975" cy="1630720"/>
        </p:xfrm>
        <a:graphic>
          <a:graphicData uri="http://schemas.openxmlformats.org/drawingml/2006/table">
            <a:tbl>
              <a:tblPr firstRow="1" bandRow="1">
                <a:noFill/>
                <a:tableStyleId>{818E6C74-6688-4772-AB95-355C64E13A23}</a:tableStyleId>
              </a:tblPr>
              <a:tblGrid>
                <a:gridCol w="27093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093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093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50"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Structural Bridge WIM Diagnostic system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 dirty="0"/>
                        <a:t>Bridge WIM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 dirty="0"/>
                        <a:t>SHM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 dirty="0"/>
                        <a:t>Peripheral devices</a:t>
                      </a:r>
                      <a:endParaRPr sz="1400" b="1" u="none" strike="noStrike" cap="none" dirty="0"/>
                    </a:p>
                  </a:txBody>
                  <a:tcPr marL="91450" marR="91450" marT="45725" marB="4572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Traffic data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Live monitoring of the bridge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ANPR/overview photos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Structural data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Structural analysis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Dangerous goods detection, light vehicle detection, etc.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107" name="Google Shape;107;p156">
            <a:extLst>
              <a:ext uri="{FF2B5EF4-FFF2-40B4-BE49-F238E27FC236}">
                <a16:creationId xmlns:a16="http://schemas.microsoft.com/office/drawing/2014/main" xmlns="" id="{0E89A38C-8114-E9F0-1A6C-B90F52CD5AD2}"/>
              </a:ext>
            </a:extLst>
          </p:cNvPr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4456250"/>
            <a:ext cx="3130118" cy="2087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56">
            <a:extLst>
              <a:ext uri="{FF2B5EF4-FFF2-40B4-BE49-F238E27FC236}">
                <a16:creationId xmlns:a16="http://schemas.microsoft.com/office/drawing/2014/main" xmlns="" id="{45167D45-C835-DACA-6231-A361F767AF9F}"/>
              </a:ext>
            </a:extLst>
          </p:cNvPr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30483" y="4451238"/>
            <a:ext cx="3131033" cy="2087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56">
            <a:extLst>
              <a:ext uri="{FF2B5EF4-FFF2-40B4-BE49-F238E27FC236}">
                <a16:creationId xmlns:a16="http://schemas.microsoft.com/office/drawing/2014/main" xmlns="" id="{6422AC0B-BA2A-2ED3-4F81-2B5B22696390}"/>
              </a:ext>
            </a:extLst>
          </p:cNvPr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23681" y="4451238"/>
            <a:ext cx="3130118" cy="20901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1945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1F7454E-F78A-CF3B-8DBA-1BD6CD0D54F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839" y="2355008"/>
            <a:ext cx="5609971" cy="374317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784454B-EA97-167A-45A7-5EDF1CDC3B5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3896" y="2355008"/>
            <a:ext cx="5609971" cy="3743172"/>
          </a:xfrm>
          <a:prstGeom prst="rect">
            <a:avLst/>
          </a:prstGeom>
        </p:spPr>
      </p:pic>
      <p:sp>
        <p:nvSpPr>
          <p:cNvPr id="120" name="Google Shape;120;p23"/>
          <p:cNvSpPr txBox="1">
            <a:spLocks noGrp="1"/>
          </p:cNvSpPr>
          <p:nvPr>
            <p:ph type="title"/>
          </p:nvPr>
        </p:nvSpPr>
        <p:spPr>
          <a:xfrm>
            <a:off x="884132" y="44821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Verdana"/>
              <a:buNone/>
            </a:pPr>
            <a:r>
              <a:rPr lang="en-US"/>
              <a:t>Under the bridge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4"/>
          <p:cNvSpPr txBox="1">
            <a:spLocks noGrp="1"/>
          </p:cNvSpPr>
          <p:nvPr>
            <p:ph type="title"/>
          </p:nvPr>
        </p:nvSpPr>
        <p:spPr>
          <a:xfrm>
            <a:off x="884132" y="44821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Verdana"/>
              <a:buNone/>
            </a:pPr>
            <a:r>
              <a:rPr lang="en-US"/>
              <a:t>Nothing on the road</a:t>
            </a:r>
            <a:endParaRPr/>
          </a:p>
        </p:txBody>
      </p:sp>
      <p:pic>
        <p:nvPicPr>
          <p:cNvPr id="127" name="Google Shape;127;p24" descr="Monpellier A9-111km-Barcelona-Montpellierr (8).JP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32583" y="2244069"/>
            <a:ext cx="8326833" cy="42461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57"/>
          <p:cNvSpPr txBox="1">
            <a:spLocks noGrp="1"/>
          </p:cNvSpPr>
          <p:nvPr>
            <p:ph type="title"/>
          </p:nvPr>
        </p:nvSpPr>
        <p:spPr>
          <a:xfrm>
            <a:off x="838200" y="44821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Verdana"/>
              <a:buNone/>
            </a:pPr>
            <a:r>
              <a:rPr lang="en-US"/>
              <a:t>Collected data</a:t>
            </a:r>
            <a:endParaRPr/>
          </a:p>
        </p:txBody>
      </p:sp>
      <p:graphicFrame>
        <p:nvGraphicFramePr>
          <p:cNvPr id="133" name="Google Shape;133;p157"/>
          <p:cNvGraphicFramePr/>
          <p:nvPr>
            <p:extLst>
              <p:ext uri="{D42A27DB-BD31-4B8C-83A1-F6EECF244321}">
                <p14:modId xmlns:p14="http://schemas.microsoft.com/office/powerpoint/2010/main" val="494682025"/>
              </p:ext>
            </p:extLst>
          </p:nvPr>
        </p:nvGraphicFramePr>
        <p:xfrm>
          <a:off x="1836717" y="2187574"/>
          <a:ext cx="3756250" cy="4450200"/>
        </p:xfrm>
        <a:graphic>
          <a:graphicData uri="http://schemas.openxmlformats.org/drawingml/2006/table">
            <a:tbl>
              <a:tblPr firstRow="1" bandRow="1">
                <a:noFill/>
                <a:tableStyleId>{818E6C74-6688-4772-AB95-355C64E13A23}</a:tableStyleId>
              </a:tblPr>
              <a:tblGrid>
                <a:gridCol w="37562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HGV data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Gross weight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Axle loads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Number of axles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Axle distances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Speed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Class/type of vehicle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Driving lane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Time and date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Overview/front photo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 err="1"/>
                        <a:t>Licence</a:t>
                      </a:r>
                      <a:r>
                        <a:rPr lang="en-US" sz="1400" u="none" strike="noStrike" cap="none" dirty="0"/>
                        <a:t> plate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Dangerous goods detection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graphicFrame>
        <p:nvGraphicFramePr>
          <p:cNvPr id="134" name="Google Shape;134;p157"/>
          <p:cNvGraphicFramePr/>
          <p:nvPr>
            <p:extLst>
              <p:ext uri="{D42A27DB-BD31-4B8C-83A1-F6EECF244321}">
                <p14:modId xmlns:p14="http://schemas.microsoft.com/office/powerpoint/2010/main" val="3552900600"/>
              </p:ext>
            </p:extLst>
          </p:nvPr>
        </p:nvGraphicFramePr>
        <p:xfrm>
          <a:off x="6872084" y="2187574"/>
          <a:ext cx="3756250" cy="2966800"/>
        </p:xfrm>
        <a:graphic>
          <a:graphicData uri="http://schemas.openxmlformats.org/drawingml/2006/table">
            <a:tbl>
              <a:tblPr firstRow="1" bandRow="1">
                <a:noFill/>
                <a:tableStyleId>{818E6C74-6688-4772-AB95-355C64E13A23}</a:tableStyleId>
              </a:tblPr>
              <a:tblGrid>
                <a:gridCol w="37562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Bridge data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Influence line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Dynamic amplification factor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Girder distribution factor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Bending moments and shear forces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Acceleration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Strain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Frequency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 2013 - 2022">
  <a:themeElements>
    <a:clrScheme name="CESTEL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D00000"/>
      </a:accent1>
      <a:accent2>
        <a:srgbClr val="F12728"/>
      </a:accent2>
      <a:accent3>
        <a:srgbClr val="A5A5A5"/>
      </a:accent3>
      <a:accent4>
        <a:srgbClr val="FFC000"/>
      </a:accent4>
      <a:accent5>
        <a:srgbClr val="192B3C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 2013 - 2022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11076</TotalTime>
  <Words>1630</Words>
  <Application>Microsoft Office PowerPoint</Application>
  <PresentationFormat>Custom</PresentationFormat>
  <Paragraphs>175</Paragraphs>
  <Slides>29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 2013 - 2022</vt:lpstr>
      <vt:lpstr>PowerPoint Presentation</vt:lpstr>
      <vt:lpstr>Agenda</vt:lpstr>
      <vt:lpstr>Challenges facing infrastructure </vt:lpstr>
      <vt:lpstr>Cape Town, predicted road condition</vt:lpstr>
      <vt:lpstr>Aging bridges</vt:lpstr>
      <vt:lpstr>Structural bridge WIM Diagnostics</vt:lpstr>
      <vt:lpstr>Under the bridge</vt:lpstr>
      <vt:lpstr>Nothing on the road</vt:lpstr>
      <vt:lpstr>Collected data</vt:lpstr>
      <vt:lpstr>Online app: traffic monitoring</vt:lpstr>
      <vt:lpstr>Online app: SHM</vt:lpstr>
      <vt:lpstr>PowerPoint Presentation</vt:lpstr>
      <vt:lpstr>State roads</vt:lpstr>
      <vt:lpstr>Motorway network</vt:lpstr>
      <vt:lpstr>Marked decrease in overloading</vt:lpstr>
      <vt:lpstr>Road design</vt:lpstr>
      <vt:lpstr>Preselection with portable bridge WIM</vt:lpstr>
      <vt:lpstr>Direct enforcement with portable bridge WIM</vt:lpstr>
      <vt:lpstr>Bridge analysis: GVW limit 3,5 t</vt:lpstr>
      <vt:lpstr>Bridge analysis: bridge dynamics</vt:lpstr>
      <vt:lpstr>PowerPoint Presentation</vt:lpstr>
      <vt:lpstr>Moerdijk bridge</vt:lpstr>
      <vt:lpstr>Moerdijk bridge: preselection</vt:lpstr>
      <vt:lpstr>Bridge protection: A7 motorway</vt:lpstr>
      <vt:lpstr>Bridge protection: A7 motorway</vt:lpstr>
      <vt:lpstr>Bridge protection: A7 motorway</vt:lpstr>
      <vt:lpstr>Bridge protection: A7 motorway</vt:lpstr>
      <vt:lpstr>Sources</vt:lpstr>
      <vt:lpstr>Thank you for your attention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Matija Mavrič</dc:creator>
  <cp:lastModifiedBy>Hans van Loo</cp:lastModifiedBy>
  <cp:revision>71</cp:revision>
  <dcterms:created xsi:type="dcterms:W3CDTF">2023-01-06T09:23:29Z</dcterms:created>
  <dcterms:modified xsi:type="dcterms:W3CDTF">2025-08-12T08:23:28Z</dcterms:modified>
</cp:coreProperties>
</file>